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259" r:id="rId3"/>
    <p:sldId id="260" r:id="rId4"/>
    <p:sldId id="261" r:id="rId5"/>
    <p:sldId id="263" r:id="rId6"/>
    <p:sldId id="258" r:id="rId7"/>
    <p:sldId id="262" r:id="rId8"/>
    <p:sldId id="264" r:id="rId9"/>
    <p:sldId id="265" r:id="rId10"/>
    <p:sldId id="266" r:id="rId11"/>
    <p:sldId id="282" r:id="rId12"/>
    <p:sldId id="285" r:id="rId13"/>
    <p:sldId id="291" r:id="rId14"/>
    <p:sldId id="286" r:id="rId15"/>
    <p:sldId id="287" r:id="rId16"/>
    <p:sldId id="288" r:id="rId17"/>
    <p:sldId id="290" r:id="rId18"/>
    <p:sldId id="284" r:id="rId19"/>
    <p:sldId id="268" r:id="rId20"/>
    <p:sldId id="269" r:id="rId21"/>
    <p:sldId id="270" r:id="rId22"/>
    <p:sldId id="271" r:id="rId23"/>
    <p:sldId id="272" r:id="rId24"/>
    <p:sldId id="273" r:id="rId25"/>
    <p:sldId id="274" r:id="rId26"/>
    <p:sldId id="292" r:id="rId27"/>
    <p:sldId id="293" r:id="rId28"/>
    <p:sldId id="275" r:id="rId29"/>
    <p:sldId id="276" r:id="rId30"/>
    <p:sldId id="277" r:id="rId31"/>
    <p:sldId id="278" r:id="rId32"/>
    <p:sldId id="279" r:id="rId33"/>
    <p:sldId id="294" r:id="rId34"/>
    <p:sldId id="295" r:id="rId35"/>
    <p:sldId id="296" r:id="rId36"/>
    <p:sldId id="297" r:id="rId37"/>
    <p:sldId id="298" r:id="rId38"/>
    <p:sldId id="299" r:id="rId39"/>
    <p:sldId id="300" r:id="rId40"/>
    <p:sldId id="330" r:id="rId41"/>
    <p:sldId id="301" r:id="rId42"/>
    <p:sldId id="303" r:id="rId43"/>
    <p:sldId id="305" r:id="rId44"/>
    <p:sldId id="306" r:id="rId45"/>
    <p:sldId id="308" r:id="rId46"/>
    <p:sldId id="309" r:id="rId47"/>
    <p:sldId id="310" r:id="rId48"/>
    <p:sldId id="311" r:id="rId49"/>
    <p:sldId id="312" r:id="rId50"/>
    <p:sldId id="340" r:id="rId51"/>
    <p:sldId id="341" r:id="rId52"/>
    <p:sldId id="342" r:id="rId53"/>
    <p:sldId id="313" r:id="rId54"/>
    <p:sldId id="314" r:id="rId55"/>
    <p:sldId id="316" r:id="rId56"/>
    <p:sldId id="318" r:id="rId57"/>
    <p:sldId id="319" r:id="rId58"/>
    <p:sldId id="320" r:id="rId59"/>
    <p:sldId id="317" r:id="rId60"/>
    <p:sldId id="315" r:id="rId61"/>
    <p:sldId id="321" r:id="rId62"/>
    <p:sldId id="323" r:id="rId63"/>
    <p:sldId id="322" r:id="rId64"/>
    <p:sldId id="324" r:id="rId65"/>
    <p:sldId id="325" r:id="rId66"/>
    <p:sldId id="326" r:id="rId67"/>
    <p:sldId id="327" r:id="rId68"/>
    <p:sldId id="329" r:id="rId69"/>
    <p:sldId id="328" r:id="rId70"/>
    <p:sldId id="343" r:id="rId71"/>
  </p:sldIdLst>
  <p:sldSz cx="9144000" cy="6858000" type="screen4x3"/>
  <p:notesSz cx="7315200" cy="96012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81891" autoAdjust="0"/>
  </p:normalViewPr>
  <p:slideViewPr>
    <p:cSldViewPr>
      <p:cViewPr varScale="1">
        <p:scale>
          <a:sx n="87" d="100"/>
          <a:sy n="87" d="100"/>
        </p:scale>
        <p:origin x="2214" y="78"/>
      </p:cViewPr>
      <p:guideLst>
        <p:guide orient="horz" pos="2160"/>
        <p:guide pos="2880"/>
      </p:guideLst>
    </p:cSldViewPr>
  </p:slideViewPr>
  <p:outlineViewPr>
    <p:cViewPr>
      <p:scale>
        <a:sx n="33" d="100"/>
        <a:sy n="33" d="100"/>
      </p:scale>
      <p:origin x="0" y="290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79"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me Pavlich-Mariscal" userId="7426784309601acb" providerId="LiveId" clId="{2825E922-0552-4C66-9B8B-B6050837597C}"/>
    <pc:docChg chg="custSel modSld">
      <pc:chgData name="Jaime Pavlich-Mariscal" userId="7426784309601acb" providerId="LiveId" clId="{2825E922-0552-4C66-9B8B-B6050837597C}" dt="2021-02-16T20:15:39.747" v="18" actId="20577"/>
      <pc:docMkLst>
        <pc:docMk/>
      </pc:docMkLst>
      <pc:sldChg chg="delSp modSp mod">
        <pc:chgData name="Jaime Pavlich-Mariscal" userId="7426784309601acb" providerId="LiveId" clId="{2825E922-0552-4C66-9B8B-B6050837597C}" dt="2021-02-16T20:15:39.747" v="18" actId="20577"/>
        <pc:sldMkLst>
          <pc:docMk/>
          <pc:sldMk cId="222742669" sldId="257"/>
        </pc:sldMkLst>
        <pc:spChg chg="mod">
          <ac:chgData name="Jaime Pavlich-Mariscal" userId="7426784309601acb" providerId="LiveId" clId="{2825E922-0552-4C66-9B8B-B6050837597C}" dt="2021-02-16T20:15:23.367" v="8" actId="20577"/>
          <ac:spMkLst>
            <pc:docMk/>
            <pc:sldMk cId="222742669" sldId="257"/>
            <ac:spMk id="2" creationId="{00000000-0000-0000-0000-000000000000}"/>
          </ac:spMkLst>
        </pc:spChg>
        <pc:spChg chg="mod">
          <ac:chgData name="Jaime Pavlich-Mariscal" userId="7426784309601acb" providerId="LiveId" clId="{2825E922-0552-4C66-9B8B-B6050837597C}" dt="2021-02-16T20:15:39.747" v="18" actId="20577"/>
          <ac:spMkLst>
            <pc:docMk/>
            <pc:sldMk cId="222742669" sldId="257"/>
            <ac:spMk id="3" creationId="{00000000-0000-0000-0000-000000000000}"/>
          </ac:spMkLst>
        </pc:spChg>
        <pc:picChg chg="del">
          <ac:chgData name="Jaime Pavlich-Mariscal" userId="7426784309601acb" providerId="LiveId" clId="{2825E922-0552-4C66-9B8B-B6050837597C}" dt="2021-02-16T20:15:25.664" v="9" actId="478"/>
          <ac:picMkLst>
            <pc:docMk/>
            <pc:sldMk cId="222742669" sldId="257"/>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CO"/>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0B968ABE-D3E1-42E8-AE25-3408225C31FD}" type="datetimeFigureOut">
              <a:rPr lang="es-CO" smtClean="0"/>
              <a:t>16/02/2021</a:t>
            </a:fld>
            <a:endParaRPr lang="es-CO"/>
          </a:p>
        </p:txBody>
      </p:sp>
      <p:sp>
        <p:nvSpPr>
          <p:cNvPr id="4" name="3 Marcador de imagen de diapositiva"/>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s-CO"/>
          </a:p>
        </p:txBody>
      </p:sp>
      <p:sp>
        <p:nvSpPr>
          <p:cNvPr id="5" name="4 Marcador de notas"/>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CO"/>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B27177BE-C873-464B-91DC-38005E32264D}" type="slidenum">
              <a:rPr lang="es-CO" smtClean="0"/>
              <a:t>‹#›</a:t>
            </a:fld>
            <a:endParaRPr lang="es-CO"/>
          </a:p>
        </p:txBody>
      </p:sp>
    </p:spTree>
    <p:extLst>
      <p:ext uri="{BB962C8B-B14F-4D97-AF65-F5344CB8AC3E}">
        <p14:creationId xmlns:p14="http://schemas.microsoft.com/office/powerpoint/2010/main" val="3261278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Este ejercicio es del libro [2] es interesante por</a:t>
            </a:r>
            <a:r>
              <a:rPr lang="es-CO" baseline="0" dirty="0"/>
              <a:t> que una de las preguntas con las que se abre autómatas finitos no deterministas es ¿Qué sucede cuando se quiere ajustar las palancas sin lanzar una canica?</a:t>
            </a:r>
            <a:endParaRPr lang="es-CO" dirty="0"/>
          </a:p>
        </p:txBody>
      </p:sp>
      <p:sp>
        <p:nvSpPr>
          <p:cNvPr id="4" name="3 Marcador de número de diapositiva"/>
          <p:cNvSpPr>
            <a:spLocks noGrp="1"/>
          </p:cNvSpPr>
          <p:nvPr>
            <p:ph type="sldNum" sz="quarter" idx="10"/>
          </p:nvPr>
        </p:nvSpPr>
        <p:spPr/>
        <p:txBody>
          <a:bodyPr/>
          <a:lstStyle/>
          <a:p>
            <a:fld id="{9D286FDD-1552-4DA9-9207-D6B80E5F45A4}" type="slidenum">
              <a:rPr lang="es-CO" smtClean="0"/>
              <a:t>2</a:t>
            </a:fld>
            <a:endParaRPr lang="es-CO"/>
          </a:p>
        </p:txBody>
      </p:sp>
    </p:spTree>
    <p:extLst>
      <p:ext uri="{BB962C8B-B14F-4D97-AF65-F5344CB8AC3E}">
        <p14:creationId xmlns:p14="http://schemas.microsoft.com/office/powerpoint/2010/main" val="1300975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P(Q) significa</a:t>
            </a:r>
            <a:r>
              <a:rPr lang="es-CO" baseline="0" dirty="0"/>
              <a:t> la función de potencia y puede ser un subconjunto de 2^Q en donde Q es el conjunto de todos los estados</a:t>
            </a:r>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20</a:t>
            </a:fld>
            <a:endParaRPr lang="es-CO"/>
          </a:p>
        </p:txBody>
      </p:sp>
    </p:spTree>
    <p:extLst>
      <p:ext uri="{BB962C8B-B14F-4D97-AF65-F5344CB8AC3E}">
        <p14:creationId xmlns:p14="http://schemas.microsoft.com/office/powerpoint/2010/main" val="2402880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Aquí</a:t>
            </a:r>
            <a:r>
              <a:rPr lang="es-CO" baseline="0" dirty="0"/>
              <a:t> es importante notar que en el estado q1 con la entrada 1 se puede pasar a dos estados y que esto no se tenia en los autómatas deterministas</a:t>
            </a:r>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23</a:t>
            </a:fld>
            <a:endParaRPr lang="es-CO"/>
          </a:p>
        </p:txBody>
      </p:sp>
    </p:spTree>
    <p:extLst>
      <p:ext uri="{BB962C8B-B14F-4D97-AF65-F5344CB8AC3E}">
        <p14:creationId xmlns:p14="http://schemas.microsoft.com/office/powerpoint/2010/main" val="3056367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De nuevo aquí se pueden tener varios estados para una palabra</a:t>
            </a:r>
          </a:p>
        </p:txBody>
      </p:sp>
      <p:sp>
        <p:nvSpPr>
          <p:cNvPr id="4" name="3 Marcador de número de diapositiva"/>
          <p:cNvSpPr>
            <a:spLocks noGrp="1"/>
          </p:cNvSpPr>
          <p:nvPr>
            <p:ph type="sldNum" sz="quarter" idx="10"/>
          </p:nvPr>
        </p:nvSpPr>
        <p:spPr/>
        <p:txBody>
          <a:bodyPr/>
          <a:lstStyle/>
          <a:p>
            <a:fld id="{B27177BE-C873-464B-91DC-38005E32264D}" type="slidenum">
              <a:rPr lang="es-CO" smtClean="0"/>
              <a:t>24</a:t>
            </a:fld>
            <a:endParaRPr lang="es-CO"/>
          </a:p>
        </p:txBody>
      </p:sp>
    </p:spTree>
    <p:extLst>
      <p:ext uri="{BB962C8B-B14F-4D97-AF65-F5344CB8AC3E}">
        <p14:creationId xmlns:p14="http://schemas.microsoft.com/office/powerpoint/2010/main" val="1487113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La ecuación</a:t>
            </a:r>
            <a:r>
              <a:rPr lang="es-CO" baseline="0" dirty="0"/>
              <a:t> puede resultar algo confusa por lo que se va a mostrar en dos ejemplos.</a:t>
            </a:r>
          </a:p>
          <a:p>
            <a:endParaRPr lang="es-CO" baseline="0" dirty="0"/>
          </a:p>
          <a:p>
            <a:r>
              <a:rPr lang="es-CO" baseline="0" dirty="0"/>
              <a:t>La ecuación lo que dice es para todas las posibilidades que genere d*(</a:t>
            </a:r>
            <a:r>
              <a:rPr lang="es-CO" baseline="0" dirty="0" err="1"/>
              <a:t>q,x</a:t>
            </a:r>
            <a:r>
              <a:rPr lang="es-CO" baseline="0" dirty="0"/>
              <a:t>) se debe hacer la unión de la evaluación en cada uno de los estados posibles</a:t>
            </a:r>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25</a:t>
            </a:fld>
            <a:endParaRPr lang="es-CO"/>
          </a:p>
        </p:txBody>
      </p:sp>
    </p:spTree>
    <p:extLst>
      <p:ext uri="{BB962C8B-B14F-4D97-AF65-F5344CB8AC3E}">
        <p14:creationId xmlns:p14="http://schemas.microsoft.com/office/powerpoint/2010/main" val="2743501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Este es un ejemplo como</a:t>
            </a:r>
            <a:r>
              <a:rPr lang="es-CO" baseline="0" dirty="0"/>
              <a:t> para que los estudiantes vean como funciona la cosa, ya que la ecuación puede ser algo compleja de entender. Este ejercicio esta basado en uno que está en el libro, pero le cambie la palabra como para que tengan dos posibilidades de estudio</a:t>
            </a:r>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28</a:t>
            </a:fld>
            <a:endParaRPr lang="es-CO"/>
          </a:p>
        </p:txBody>
      </p:sp>
    </p:spTree>
    <p:extLst>
      <p:ext uri="{BB962C8B-B14F-4D97-AF65-F5344CB8AC3E}">
        <p14:creationId xmlns:p14="http://schemas.microsoft.com/office/powerpoint/2010/main" val="1872763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La</a:t>
            </a:r>
            <a:r>
              <a:rPr lang="es-CO" baseline="0" dirty="0"/>
              <a:t> respuesta esta dada como un conjunto de estados</a:t>
            </a:r>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32</a:t>
            </a:fld>
            <a:endParaRPr lang="es-CO"/>
          </a:p>
        </p:txBody>
      </p:sp>
    </p:spTree>
    <p:extLst>
      <p:ext uri="{BB962C8B-B14F-4D97-AF65-F5344CB8AC3E}">
        <p14:creationId xmlns:p14="http://schemas.microsoft.com/office/powerpoint/2010/main" val="3881079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A</a:t>
            </a:r>
            <a:r>
              <a:rPr lang="es-CO" baseline="0" dirty="0"/>
              <a:t> diferencia de los AFD en los AFND se termina en varios estados, por lo que el resultado de d* intersección los estados de aceptación no debe ser vacío</a:t>
            </a:r>
            <a:endParaRPr lang="es-CO" dirty="0"/>
          </a:p>
        </p:txBody>
      </p:sp>
      <p:sp>
        <p:nvSpPr>
          <p:cNvPr id="4" name="3 Marcador de número de diapositiva"/>
          <p:cNvSpPr>
            <a:spLocks noGrp="1"/>
          </p:cNvSpPr>
          <p:nvPr>
            <p:ph type="sldNum" sz="quarter" idx="10"/>
          </p:nvPr>
        </p:nvSpPr>
        <p:spPr/>
        <p:txBody>
          <a:bodyPr/>
          <a:lstStyle/>
          <a:p>
            <a:fld id="{9D286FDD-1552-4DA9-9207-D6B80E5F45A4}" type="slidenum">
              <a:rPr lang="es-CO" smtClean="0"/>
              <a:t>34</a:t>
            </a:fld>
            <a:endParaRPr lang="es-CO"/>
          </a:p>
        </p:txBody>
      </p:sp>
    </p:spTree>
    <p:extLst>
      <p:ext uri="{BB962C8B-B14F-4D97-AF65-F5344CB8AC3E}">
        <p14:creationId xmlns:p14="http://schemas.microsoft.com/office/powerpoint/2010/main" val="300454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Se remueven los estados inalcanzables</a:t>
            </a:r>
          </a:p>
        </p:txBody>
      </p:sp>
      <p:sp>
        <p:nvSpPr>
          <p:cNvPr id="4" name="Slide Number Placeholder 3"/>
          <p:cNvSpPr>
            <a:spLocks noGrp="1"/>
          </p:cNvSpPr>
          <p:nvPr>
            <p:ph type="sldNum" sz="quarter" idx="10"/>
          </p:nvPr>
        </p:nvSpPr>
        <p:spPr/>
        <p:txBody>
          <a:bodyPr/>
          <a:lstStyle/>
          <a:p>
            <a:fld id="{35B824E8-12DE-2645-BDEC-B5E10A2CD37E}" type="slidenum">
              <a:rPr lang="es-ES_tradnl" smtClean="0"/>
              <a:t>52</a:t>
            </a:fld>
            <a:endParaRPr lang="es-ES_tradnl"/>
          </a:p>
        </p:txBody>
      </p:sp>
    </p:spTree>
    <p:extLst>
      <p:ext uri="{BB962C8B-B14F-4D97-AF65-F5344CB8AC3E}">
        <p14:creationId xmlns:p14="http://schemas.microsoft.com/office/powerpoint/2010/main" val="2732198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Este ejercicio es del libro [2] es interesante por</a:t>
            </a:r>
            <a:r>
              <a:rPr lang="es-CO" baseline="0" dirty="0"/>
              <a:t> que una de las preguntas con las que se abre autómatas finitos no deterministas es ¿Qué sucede cuando se quiere ajustar las palancas sin lanzar una canica?</a:t>
            </a:r>
            <a:endParaRPr lang="es-CO" dirty="0"/>
          </a:p>
        </p:txBody>
      </p:sp>
      <p:sp>
        <p:nvSpPr>
          <p:cNvPr id="4" name="3 Marcador de número de diapositiva"/>
          <p:cNvSpPr>
            <a:spLocks noGrp="1"/>
          </p:cNvSpPr>
          <p:nvPr>
            <p:ph type="sldNum" sz="quarter" idx="10"/>
          </p:nvPr>
        </p:nvSpPr>
        <p:spPr/>
        <p:txBody>
          <a:bodyPr/>
          <a:lstStyle/>
          <a:p>
            <a:fld id="{9D286FDD-1552-4DA9-9207-D6B80E5F45A4}" type="slidenum">
              <a:rPr lang="es-CO" smtClean="0"/>
              <a:t>3</a:t>
            </a:fld>
            <a:endParaRPr lang="es-CO"/>
          </a:p>
        </p:txBody>
      </p:sp>
    </p:spTree>
    <p:extLst>
      <p:ext uri="{BB962C8B-B14F-4D97-AF65-F5344CB8AC3E}">
        <p14:creationId xmlns:p14="http://schemas.microsoft.com/office/powerpoint/2010/main" val="1300975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Recordando la solución</a:t>
            </a:r>
            <a:r>
              <a:rPr lang="es-CO" baseline="0" dirty="0"/>
              <a:t> de la clase pasada en donde se evidencia que se necesita de una entrada para cambiar de estados, ¿Entonces como hacemos?</a:t>
            </a:r>
          </a:p>
          <a:p>
            <a:r>
              <a:rPr lang="es-CO" baseline="0" dirty="0"/>
              <a:t>Por definición de determinismo solo se puede estar en una estado al tiempo, así que lo que hay que hace es introducir nuevas entradas y cambiar los estados a estas nuevas entradas, esto hace que se deba manejar más estados a los que ya se tienen.</a:t>
            </a:r>
            <a:endParaRPr lang="es-CO" dirty="0"/>
          </a:p>
        </p:txBody>
      </p:sp>
      <p:sp>
        <p:nvSpPr>
          <p:cNvPr id="4" name="3 Marcador de número de diapositiva"/>
          <p:cNvSpPr>
            <a:spLocks noGrp="1"/>
          </p:cNvSpPr>
          <p:nvPr>
            <p:ph type="sldNum" sz="quarter" idx="10"/>
          </p:nvPr>
        </p:nvSpPr>
        <p:spPr/>
        <p:txBody>
          <a:bodyPr/>
          <a:lstStyle/>
          <a:p>
            <a:fld id="{9D286FDD-1552-4DA9-9207-D6B80E5F45A4}" type="slidenum">
              <a:rPr lang="es-CO" smtClean="0"/>
              <a:t>4</a:t>
            </a:fld>
            <a:endParaRPr lang="es-CO"/>
          </a:p>
        </p:txBody>
      </p:sp>
    </p:spTree>
    <p:extLst>
      <p:ext uri="{BB962C8B-B14F-4D97-AF65-F5344CB8AC3E}">
        <p14:creationId xmlns:p14="http://schemas.microsoft.com/office/powerpoint/2010/main" val="4111762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Este</a:t>
            </a:r>
            <a:r>
              <a:rPr lang="es-CO" baseline="0" dirty="0"/>
              <a:t> ejemplo muestra una pequeña parte de los nuevos estados de transición, como se observa la descripción ahora es mucho más compleja</a:t>
            </a:r>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5</a:t>
            </a:fld>
            <a:endParaRPr lang="es-CO"/>
          </a:p>
        </p:txBody>
      </p:sp>
    </p:spTree>
    <p:extLst>
      <p:ext uri="{BB962C8B-B14F-4D97-AF65-F5344CB8AC3E}">
        <p14:creationId xmlns:p14="http://schemas.microsoft.com/office/powerpoint/2010/main" val="241514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Dada</a:t>
            </a:r>
            <a:r>
              <a:rPr lang="es-CO" baseline="0" dirty="0"/>
              <a:t> la necesidad se puede introducir por que se cambia a no determinismo, lo cual nos permite la construcción de autómatas más “sencillos”</a:t>
            </a:r>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6</a:t>
            </a:fld>
            <a:endParaRPr lang="es-CO"/>
          </a:p>
        </p:txBody>
      </p:sp>
    </p:spTree>
    <p:extLst>
      <p:ext uri="{BB962C8B-B14F-4D97-AF65-F5344CB8AC3E}">
        <p14:creationId xmlns:p14="http://schemas.microsoft.com/office/powerpoint/2010/main" val="1320501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Se mantiene el mismo concepto que en los autómatas</a:t>
            </a:r>
            <a:r>
              <a:rPr lang="es-CO" baseline="0" dirty="0"/>
              <a:t> finitos deterministas, pero la diferencia radica en la función de transición. En AFD la función de transición tomaba como entrada un estado y un símbolo, y devolvía un solo estado. Ahora en los AFND se le pasa los mismos parámetros, pero puede generar ningún, uno o varios estados.</a:t>
            </a:r>
          </a:p>
          <a:p>
            <a:endParaRPr lang="es-CO" baseline="0"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7</a:t>
            </a:fld>
            <a:endParaRPr lang="es-CO"/>
          </a:p>
        </p:txBody>
      </p:sp>
    </p:spTree>
    <p:extLst>
      <p:ext uri="{BB962C8B-B14F-4D97-AF65-F5344CB8AC3E}">
        <p14:creationId xmlns:p14="http://schemas.microsoft.com/office/powerpoint/2010/main" val="1075658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defTabSz="966612">
              <a:defRPr/>
            </a:pPr>
            <a:r>
              <a:rPr lang="es-CO" baseline="0" dirty="0"/>
              <a:t>El símbolo </a:t>
            </a:r>
            <a:r>
              <a:rPr lang="es-CO" baseline="0" dirty="0" err="1"/>
              <a:t>epsilon</a:t>
            </a:r>
            <a:r>
              <a:rPr lang="es-CO" baseline="0" dirty="0"/>
              <a:t> permite que sin necesidad que exista una entrada se pase al siguiente estado. Por ejemplo si estamos en el estado q2 podemos pasar a q3 sin necesidad de una entrada</a:t>
            </a:r>
            <a:endParaRPr lang="es-CO" dirty="0"/>
          </a:p>
          <a:p>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8</a:t>
            </a:fld>
            <a:endParaRPr lang="es-CO"/>
          </a:p>
        </p:txBody>
      </p:sp>
    </p:spTree>
    <p:extLst>
      <p:ext uri="{BB962C8B-B14F-4D97-AF65-F5344CB8AC3E}">
        <p14:creationId xmlns:p14="http://schemas.microsoft.com/office/powerpoint/2010/main" val="61716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Los autómatas no deterministas se pueden ver como computación</a:t>
            </a:r>
            <a:r>
              <a:rPr lang="es-CO" baseline="0" dirty="0"/>
              <a:t> paralela, en donde </a:t>
            </a:r>
            <a:r>
              <a:rPr lang="es-CO" baseline="0" dirty="0" err="1"/>
              <a:t>multiples</a:t>
            </a:r>
            <a:r>
              <a:rPr lang="es-CO" baseline="0" dirty="0"/>
              <a:t> procesos o hilos estas corriendo de forma concurrente, y que son creados cada vez que existen varias posibilidades</a:t>
            </a:r>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10</a:t>
            </a:fld>
            <a:endParaRPr lang="es-CO"/>
          </a:p>
        </p:txBody>
      </p:sp>
    </p:spTree>
    <p:extLst>
      <p:ext uri="{BB962C8B-B14F-4D97-AF65-F5344CB8AC3E}">
        <p14:creationId xmlns:p14="http://schemas.microsoft.com/office/powerpoint/2010/main" val="1911881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Aquí lo mejor es utilizar un tablero para</a:t>
            </a:r>
            <a:r>
              <a:rPr lang="es-CO" baseline="0" dirty="0"/>
              <a:t> hacer el árbol para cada una de las palabras, solo coloco una solución</a:t>
            </a:r>
            <a:endParaRPr lang="es-CO" dirty="0"/>
          </a:p>
        </p:txBody>
      </p:sp>
      <p:sp>
        <p:nvSpPr>
          <p:cNvPr id="4" name="3 Marcador de número de diapositiva"/>
          <p:cNvSpPr>
            <a:spLocks noGrp="1"/>
          </p:cNvSpPr>
          <p:nvPr>
            <p:ph type="sldNum" sz="quarter" idx="10"/>
          </p:nvPr>
        </p:nvSpPr>
        <p:spPr/>
        <p:txBody>
          <a:bodyPr/>
          <a:lstStyle/>
          <a:p>
            <a:fld id="{B27177BE-C873-464B-91DC-38005E32264D}" type="slidenum">
              <a:rPr lang="es-CO" smtClean="0"/>
              <a:t>18</a:t>
            </a:fld>
            <a:endParaRPr lang="es-CO"/>
          </a:p>
        </p:txBody>
      </p:sp>
    </p:spTree>
    <p:extLst>
      <p:ext uri="{BB962C8B-B14F-4D97-AF65-F5344CB8AC3E}">
        <p14:creationId xmlns:p14="http://schemas.microsoft.com/office/powerpoint/2010/main" val="2442006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3644238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1056180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283680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1449319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1588957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2000012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3562002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1285246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42466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204367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C843FC00-4773-44CF-B14C-F5FD07B97A1B}" type="datetimeFigureOut">
              <a:rPr lang="es-CO" smtClean="0"/>
              <a:t>16/02/2021</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0A25EEBE-6D01-4724-A1CF-F8E9AF11127C}" type="slidenum">
              <a:rPr lang="es-CO" smtClean="0"/>
              <a:t>‹#›</a:t>
            </a:fld>
            <a:endParaRPr lang="es-CO"/>
          </a:p>
        </p:txBody>
      </p:sp>
    </p:spTree>
    <p:extLst>
      <p:ext uri="{BB962C8B-B14F-4D97-AF65-F5344CB8AC3E}">
        <p14:creationId xmlns:p14="http://schemas.microsoft.com/office/powerpoint/2010/main" val="287053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3FC00-4773-44CF-B14C-F5FD07B97A1B}" type="datetimeFigureOut">
              <a:rPr lang="es-CO" smtClean="0"/>
              <a:t>16/02/2021</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5EEBE-6D01-4724-A1CF-F8E9AF11127C}" type="slidenum">
              <a:rPr lang="es-CO" smtClean="0"/>
              <a:t>‹#›</a:t>
            </a:fld>
            <a:endParaRPr lang="es-CO"/>
          </a:p>
        </p:txBody>
      </p:sp>
    </p:spTree>
    <p:extLst>
      <p:ext uri="{BB962C8B-B14F-4D97-AF65-F5344CB8AC3E}">
        <p14:creationId xmlns:p14="http://schemas.microsoft.com/office/powerpoint/2010/main" val="2268602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0.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23528" y="2130425"/>
            <a:ext cx="8496944" cy="1470025"/>
          </a:xfrm>
        </p:spPr>
        <p:txBody>
          <a:bodyPr/>
          <a:lstStyle/>
          <a:p>
            <a:r>
              <a:rPr lang="es-CO" b="1" dirty="0"/>
              <a:t>Autómata Finito No determinista</a:t>
            </a:r>
            <a:br>
              <a:rPr lang="es-CO" b="1" dirty="0"/>
            </a:br>
            <a:r>
              <a:rPr lang="es-CO" b="1" dirty="0"/>
              <a:t>(AFND)</a:t>
            </a:r>
          </a:p>
        </p:txBody>
      </p:sp>
      <p:sp>
        <p:nvSpPr>
          <p:cNvPr id="3" name="2 Subtítulo"/>
          <p:cNvSpPr>
            <a:spLocks noGrp="1"/>
          </p:cNvSpPr>
          <p:nvPr>
            <p:ph type="subTitle" idx="1"/>
          </p:nvPr>
        </p:nvSpPr>
        <p:spPr/>
        <p:txBody>
          <a:bodyPr>
            <a:normAutofit/>
          </a:bodyPr>
          <a:lstStyle/>
          <a:p>
            <a:r>
              <a:rPr lang="es-CO" dirty="0"/>
              <a:t>Jaime A. Pavlich-Mariscal</a:t>
            </a:r>
          </a:p>
          <a:p>
            <a:r>
              <a:rPr lang="es-CO" dirty="0"/>
              <a:t>Julián Mauricio Ángel</a:t>
            </a:r>
          </a:p>
        </p:txBody>
      </p:sp>
    </p:spTree>
    <p:extLst>
      <p:ext uri="{BB962C8B-B14F-4D97-AF65-F5344CB8AC3E}">
        <p14:creationId xmlns:p14="http://schemas.microsoft.com/office/powerpoint/2010/main" val="22274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Autómata Finito No determinista</a:t>
            </a:r>
          </a:p>
        </p:txBody>
      </p:sp>
      <p:pic>
        <p:nvPicPr>
          <p:cNvPr id="5" name="Picture 2" descr="F:\Desktop\Temp\imagenesLP\Comparacion.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35696" y="1556792"/>
            <a:ext cx="6048672" cy="480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65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Ejemplo</a:t>
            </a:r>
          </a:p>
        </p:txBody>
      </p:sp>
      <p:pic>
        <p:nvPicPr>
          <p:cNvPr id="4" name="Content Placeholder 3" descr="F:\Desktop\Temp\imagenesLP\EjemploUnoAFN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20888"/>
            <a:ext cx="8229600" cy="1897279"/>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827584" y="4470538"/>
            <a:ext cx="7499874" cy="646331"/>
          </a:xfrm>
          <a:prstGeom prst="rect">
            <a:avLst/>
          </a:prstGeom>
          <a:noFill/>
        </p:spPr>
        <p:txBody>
          <a:bodyPr wrap="none" rtlCol="0">
            <a:spAutoFit/>
          </a:bodyPr>
          <a:lstStyle/>
          <a:p>
            <a:r>
              <a:rPr lang="es-CO" sz="3600" dirty="0"/>
              <a:t>¿Cómo se procesaría la palabra 00101?</a:t>
            </a:r>
          </a:p>
        </p:txBody>
      </p:sp>
    </p:spTree>
    <p:extLst>
      <p:ext uri="{BB962C8B-B14F-4D97-AF65-F5344CB8AC3E}">
        <p14:creationId xmlns:p14="http://schemas.microsoft.com/office/powerpoint/2010/main" val="532979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Ejemplo</a:t>
            </a:r>
          </a:p>
        </p:txBody>
      </p:sp>
      <p:pic>
        <p:nvPicPr>
          <p:cNvPr id="7" name="Picture 3"/>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r="83148" b="86139"/>
          <a:stretch/>
        </p:blipFill>
        <p:spPr bwMode="auto">
          <a:xfrm>
            <a:off x="827584" y="1556793"/>
            <a:ext cx="330656" cy="439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F:\Desktop\Temp\imagenesLP\EjemploUnoAFND.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259631" y="5013176"/>
            <a:ext cx="6849665" cy="157914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3 Conector recto"/>
          <p:cNvCxnSpPr/>
          <p:nvPr/>
        </p:nvCxnSpPr>
        <p:spPr>
          <a:xfrm>
            <a:off x="0" y="501317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46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Ejemplo</a:t>
            </a:r>
          </a:p>
        </p:txBody>
      </p:sp>
      <p:pic>
        <p:nvPicPr>
          <p:cNvPr id="7"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827584" y="1556792"/>
            <a:ext cx="196215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F:\Desktop\Temp\imagenesLP\EjemploUnoAFND.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259631" y="5013176"/>
            <a:ext cx="6849665" cy="157914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3 Conector recto"/>
          <p:cNvCxnSpPr/>
          <p:nvPr/>
        </p:nvCxnSpPr>
        <p:spPr>
          <a:xfrm>
            <a:off x="0" y="501317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30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Ejemplo</a:t>
            </a:r>
          </a:p>
        </p:txBody>
      </p:sp>
      <p:pic>
        <p:nvPicPr>
          <p:cNvPr id="5" name="Picture 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827584" y="1484784"/>
            <a:ext cx="3400425"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1" y="5013176"/>
            <a:ext cx="6849665" cy="15791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8 Conector recto"/>
          <p:cNvCxnSpPr/>
          <p:nvPr/>
        </p:nvCxnSpPr>
        <p:spPr>
          <a:xfrm>
            <a:off x="0" y="501317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67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Ejemplo</a:t>
            </a:r>
          </a:p>
        </p:txBody>
      </p:sp>
      <p:pic>
        <p:nvPicPr>
          <p:cNvPr id="5" name="Picture 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899592" y="1556792"/>
            <a:ext cx="4752528" cy="316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1" y="5013176"/>
            <a:ext cx="6849665" cy="157914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7 Conector recto"/>
          <p:cNvCxnSpPr/>
          <p:nvPr/>
        </p:nvCxnSpPr>
        <p:spPr>
          <a:xfrm>
            <a:off x="0" y="501317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715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Ejemplo</a:t>
            </a:r>
          </a:p>
        </p:txBody>
      </p:sp>
      <p:pic>
        <p:nvPicPr>
          <p:cNvPr id="7" name="Picture 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899591" y="1556792"/>
            <a:ext cx="6272599"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1" y="5013176"/>
            <a:ext cx="6849665" cy="157914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7 Conector recto"/>
          <p:cNvCxnSpPr/>
          <p:nvPr/>
        </p:nvCxnSpPr>
        <p:spPr>
          <a:xfrm>
            <a:off x="0" y="501317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908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Ejemplo</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1" y="1556792"/>
            <a:ext cx="7682299"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1" y="5013176"/>
            <a:ext cx="6849665" cy="15791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8 Conector recto"/>
          <p:cNvCxnSpPr/>
          <p:nvPr/>
        </p:nvCxnSpPr>
        <p:spPr>
          <a:xfrm>
            <a:off x="0" y="5013176"/>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7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dirty="0"/>
              <a:t>Ejercicio</a:t>
            </a:r>
          </a:p>
        </p:txBody>
      </p:sp>
      <p:sp>
        <p:nvSpPr>
          <p:cNvPr id="3" name="2 Marcador de contenido"/>
          <p:cNvSpPr>
            <a:spLocks noGrp="1"/>
          </p:cNvSpPr>
          <p:nvPr>
            <p:ph idx="1"/>
          </p:nvPr>
        </p:nvSpPr>
        <p:spPr>
          <a:xfrm>
            <a:off x="457200" y="2852936"/>
            <a:ext cx="8229600" cy="3273227"/>
          </a:xfrm>
        </p:spPr>
        <p:txBody>
          <a:bodyPr/>
          <a:lstStyle/>
          <a:p>
            <a:r>
              <a:rPr lang="es-CO" dirty="0"/>
              <a:t>¿Cómo procesaría las siguientes palabras?</a:t>
            </a:r>
          </a:p>
          <a:p>
            <a:pPr lvl="1"/>
            <a:r>
              <a:rPr lang="es-CO" dirty="0"/>
              <a:t>00101</a:t>
            </a:r>
          </a:p>
          <a:p>
            <a:pPr lvl="1"/>
            <a:r>
              <a:rPr lang="es-CO" dirty="0"/>
              <a:t>0011</a:t>
            </a:r>
          </a:p>
          <a:p>
            <a:pPr lvl="1"/>
            <a:r>
              <a:rPr lang="es-CO" dirty="0"/>
              <a:t>11101</a:t>
            </a:r>
          </a:p>
          <a:p>
            <a:pPr lvl="1"/>
            <a:r>
              <a:rPr lang="es-CO" dirty="0"/>
              <a:t>010110</a:t>
            </a:r>
          </a:p>
          <a:p>
            <a:pPr lvl="1"/>
            <a:endParaRPr lang="es-CO" dirty="0"/>
          </a:p>
        </p:txBody>
      </p:sp>
      <p:pic>
        <p:nvPicPr>
          <p:cNvPr id="5122" name="Picture 2" descr="F:\Desktop\Temp\imagenesLP\AFNDIntr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1" y="1340768"/>
            <a:ext cx="7894251"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524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dirty="0"/>
              <a:t>Ejercicio</a:t>
            </a:r>
          </a:p>
        </p:txBody>
      </p:sp>
      <p:sp>
        <p:nvSpPr>
          <p:cNvPr id="3" name="2 Marcador de contenido"/>
          <p:cNvSpPr>
            <a:spLocks noGrp="1"/>
          </p:cNvSpPr>
          <p:nvPr>
            <p:ph idx="1"/>
          </p:nvPr>
        </p:nvSpPr>
        <p:spPr/>
        <p:txBody>
          <a:bodyPr/>
          <a:lstStyle/>
          <a:p>
            <a:r>
              <a:rPr lang="es-CO" dirty="0"/>
              <a:t>Solución para la palabra 010110</a:t>
            </a:r>
          </a:p>
        </p:txBody>
      </p:sp>
      <p:pic>
        <p:nvPicPr>
          <p:cNvPr id="6146" name="Picture 2" descr="F:\Desktop\Temp\imagenesLP\paraleloAF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132856"/>
            <a:ext cx="4680520" cy="456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37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Ejercicio</a:t>
            </a:r>
          </a:p>
        </p:txBody>
      </p:sp>
      <mc:AlternateContent xmlns:mc="http://schemas.openxmlformats.org/markup-compatibility/2006" xmlns:a14="http://schemas.microsoft.com/office/drawing/2010/main">
        <mc:Choice Requires="a14">
          <p:sp>
            <p:nvSpPr>
              <p:cNvPr id="7" name="6 Marcador de contenido"/>
              <p:cNvSpPr>
                <a:spLocks noGrp="1"/>
              </p:cNvSpPr>
              <p:nvPr>
                <p:ph sz="half" idx="2"/>
              </p:nvPr>
            </p:nvSpPr>
            <p:spPr/>
            <p:txBody>
              <a:bodyPr>
                <a:normAutofit fontScale="92500" lnSpcReduction="10000"/>
              </a:bodyPr>
              <a:lstStyle/>
              <a:p>
                <a:r>
                  <a:rPr lang="es-CO" dirty="0"/>
                  <a:t>Una canica es lanzada por A o B</a:t>
                </a:r>
              </a:p>
              <a:p>
                <a:r>
                  <a:rPr lang="es-CO" dirty="0"/>
                  <a:t>Las palancas </a:t>
                </a: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𝑥</m:t>
                        </m:r>
                      </m:e>
                      <m:sub>
                        <m:r>
                          <a:rPr lang="es-CO" b="0" i="1" smtClean="0">
                            <a:latin typeface="Cambria Math"/>
                          </a:rPr>
                          <m:t>1</m:t>
                        </m:r>
                      </m:sub>
                    </m:sSub>
                    <m:r>
                      <a:rPr lang="es-CO" b="0" i="1" smtClean="0">
                        <a:latin typeface="Cambria Math"/>
                      </a:rPr>
                      <m:t>, </m:t>
                    </m:r>
                    <m:sSub>
                      <m:sSubPr>
                        <m:ctrlPr>
                          <a:rPr lang="es-CO" b="0" i="1" smtClean="0">
                            <a:latin typeface="Cambria Math" panose="02040503050406030204" pitchFamily="18" charset="0"/>
                          </a:rPr>
                        </m:ctrlPr>
                      </m:sSubPr>
                      <m:e>
                        <m:r>
                          <a:rPr lang="es-CO" b="0" i="1" smtClean="0">
                            <a:latin typeface="Cambria Math"/>
                          </a:rPr>
                          <m:t>𝑥</m:t>
                        </m:r>
                      </m:e>
                      <m:sub>
                        <m:r>
                          <a:rPr lang="es-CO" b="0" i="1" smtClean="0">
                            <a:latin typeface="Cambria Math"/>
                          </a:rPr>
                          <m:t>2</m:t>
                        </m:r>
                      </m:sub>
                    </m:sSub>
                    <m:r>
                      <a:rPr lang="es-CO" b="0" i="1" smtClean="0">
                        <a:latin typeface="Cambria Math"/>
                      </a:rPr>
                      <m:t> </m:t>
                    </m:r>
                    <m:r>
                      <a:rPr lang="es-CO" b="0" i="1" smtClean="0">
                        <a:latin typeface="Cambria Math"/>
                      </a:rPr>
                      <m:t>𝑦</m:t>
                    </m:r>
                    <m:r>
                      <a:rPr lang="es-CO" b="0" i="1" smtClean="0">
                        <a:latin typeface="Cambria Math"/>
                      </a:rPr>
                      <m:t> </m:t>
                    </m:r>
                    <m:sSub>
                      <m:sSubPr>
                        <m:ctrlPr>
                          <a:rPr lang="es-CO" b="0" i="1" smtClean="0">
                            <a:latin typeface="Cambria Math" panose="02040503050406030204" pitchFamily="18" charset="0"/>
                          </a:rPr>
                        </m:ctrlPr>
                      </m:sSubPr>
                      <m:e>
                        <m:r>
                          <a:rPr lang="es-CO" b="0" i="1" smtClean="0">
                            <a:latin typeface="Cambria Math"/>
                          </a:rPr>
                          <m:t>𝑥</m:t>
                        </m:r>
                      </m:e>
                      <m:sub>
                        <m:r>
                          <a:rPr lang="es-CO" b="0" i="1" smtClean="0">
                            <a:latin typeface="Cambria Math"/>
                          </a:rPr>
                          <m:t>3</m:t>
                        </m:r>
                      </m:sub>
                    </m:sSub>
                  </m:oMath>
                </a14:m>
                <a:r>
                  <a:rPr lang="es-CO" dirty="0"/>
                  <a:t> hacen que la canica vaya a la izquierda o la derecha</a:t>
                </a:r>
              </a:p>
              <a:p>
                <a:r>
                  <a:rPr lang="es-CO" dirty="0"/>
                  <a:t>La dirección a donde va la canica esta dada por la orientación de la palanca</a:t>
                </a:r>
              </a:p>
              <a:p>
                <a:r>
                  <a:rPr lang="es-CO" dirty="0"/>
                  <a:t>Cada vez la canica toca una palanca, esta cambia de dirección</a:t>
                </a:r>
              </a:p>
            </p:txBody>
          </p:sp>
        </mc:Choice>
        <mc:Fallback xmlns="">
          <p:sp>
            <p:nvSpPr>
              <p:cNvPr id="7" name="6 Marcador de contenido"/>
              <p:cNvSpPr>
                <a:spLocks noGrp="1" noRot="1" noChangeAspect="1" noMove="1" noResize="1" noEditPoints="1" noAdjustHandles="1" noChangeArrowheads="1" noChangeShapeType="1" noTextEdit="1"/>
              </p:cNvSpPr>
              <p:nvPr>
                <p:ph sz="half" idx="2"/>
              </p:nvPr>
            </p:nvSpPr>
            <p:spPr>
              <a:blipFill rotWithShape="1">
                <a:blip r:embed="rId3"/>
                <a:stretch>
                  <a:fillRect l="-2417" t="-2022" r="-3323"/>
                </a:stretch>
              </a:blipFill>
            </p:spPr>
            <p:txBody>
              <a:bodyPr/>
              <a:lstStyle/>
              <a:p>
                <a:r>
                  <a:rPr lang="es-CO">
                    <a:noFill/>
                  </a:rPr>
                  <a:t> </a:t>
                </a:r>
              </a:p>
            </p:txBody>
          </p:sp>
        </mc:Fallback>
      </mc:AlternateContent>
      <p:pic>
        <p:nvPicPr>
          <p:cNvPr id="9" name="Picture 2" descr="F:\Desktop\Temp\imagenesLP\marbleMachine.png"/>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07503" y="1916832"/>
            <a:ext cx="4461111"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60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dirty="0"/>
              <a:t>Definición Formal</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85000" lnSpcReduction="20000"/>
              </a:bodyPr>
              <a:lstStyle/>
              <a:p>
                <a:r>
                  <a:rPr lang="es-CO" dirty="0"/>
                  <a:t>Un autómata finito no determinista (AFND)  consiste de:</a:t>
                </a:r>
              </a:p>
              <a:p>
                <a:pPr lvl="1"/>
                <a:r>
                  <a:rPr lang="es-CO" dirty="0"/>
                  <a:t>Un conjunto finito de </a:t>
                </a:r>
                <a:r>
                  <a:rPr lang="es-CO" i="1" dirty="0"/>
                  <a:t>estados</a:t>
                </a:r>
                <a:r>
                  <a:rPr lang="es-CO" dirty="0"/>
                  <a:t>, simbolizado con Q</a:t>
                </a:r>
              </a:p>
              <a:p>
                <a:pPr lvl="1"/>
                <a:r>
                  <a:rPr lang="es-CO" dirty="0"/>
                  <a:t>Un conjunto finito de </a:t>
                </a:r>
                <a:r>
                  <a:rPr lang="es-CO" i="1" dirty="0"/>
                  <a:t>símbolos de entrada</a:t>
                </a:r>
                <a:r>
                  <a:rPr lang="es-CO" dirty="0"/>
                  <a:t> o </a:t>
                </a:r>
                <a:r>
                  <a:rPr lang="es-CO" i="1" dirty="0"/>
                  <a:t>alfabeto</a:t>
                </a:r>
                <a:r>
                  <a:rPr lang="es-CO" dirty="0"/>
                  <a:t>, simbolizado con </a:t>
                </a:r>
                <a14:m>
                  <m:oMath xmlns:m="http://schemas.openxmlformats.org/officeDocument/2006/math">
                    <m:r>
                      <m:rPr>
                        <m:sty m:val="p"/>
                      </m:rPr>
                      <a:rPr lang="el-GR" i="1" smtClean="0">
                        <a:latin typeface="Cambria Math"/>
                        <a:ea typeface="Cambria Math"/>
                      </a:rPr>
                      <m:t>Σ</m:t>
                    </m:r>
                  </m:oMath>
                </a14:m>
                <a:endParaRPr lang="es-CO" dirty="0"/>
              </a:p>
              <a:p>
                <a:pPr lvl="1"/>
                <a:r>
                  <a:rPr lang="es-CO" dirty="0"/>
                  <a:t>Una </a:t>
                </a:r>
                <a:r>
                  <a:rPr lang="es-CO" b="1" i="1" dirty="0"/>
                  <a:t>función</a:t>
                </a:r>
                <a:r>
                  <a:rPr lang="es-CO" i="1" dirty="0"/>
                  <a:t> de transición</a:t>
                </a:r>
                <a:r>
                  <a:rPr lang="es-CO" dirty="0"/>
                  <a:t>, simbolizada con </a:t>
                </a:r>
                <a:r>
                  <a:rPr lang="el-GR" dirty="0"/>
                  <a:t>δ</a:t>
                </a:r>
                <a:r>
                  <a:rPr lang="es-CO" dirty="0"/>
                  <a:t>. Que se puede representar como </a:t>
                </a:r>
                <a14:m>
                  <m:oMath xmlns:m="http://schemas.openxmlformats.org/officeDocument/2006/math">
                    <m:r>
                      <a:rPr lang="es-CO" b="0" i="1" smtClean="0">
                        <a:latin typeface="Cambria Math"/>
                      </a:rPr>
                      <m:t>𝑄</m:t>
                    </m:r>
                    <m:r>
                      <a:rPr lang="es-CO" b="0" i="1" smtClean="0">
                        <a:latin typeface="Cambria Math"/>
                      </a:rPr>
                      <m:t> ×(</m:t>
                    </m:r>
                    <m:r>
                      <m:rPr>
                        <m:sty m:val="p"/>
                      </m:rPr>
                      <a:rPr lang="el-GR" b="0" i="1" smtClean="0">
                        <a:latin typeface="Cambria Math"/>
                        <a:ea typeface="Cambria Math"/>
                      </a:rPr>
                      <m:t>Σ</m:t>
                    </m:r>
                    <m:r>
                      <a:rPr lang="es-CO" b="0" i="1" smtClean="0">
                        <a:latin typeface="Cambria Math"/>
                        <a:ea typeface="Cambria Math"/>
                      </a:rPr>
                      <m:t> </m:t>
                    </m:r>
                    <m:nary>
                      <m:naryPr>
                        <m:chr m:val="⋃"/>
                        <m:subHide m:val="on"/>
                        <m:supHide m:val="on"/>
                        <m:ctrlPr>
                          <a:rPr lang="el-GR" b="0" i="1" smtClean="0">
                            <a:latin typeface="Cambria Math" panose="02040503050406030204" pitchFamily="18" charset="0"/>
                            <a:ea typeface="Cambria Math"/>
                          </a:rPr>
                        </m:ctrlPr>
                      </m:naryPr>
                      <m:sub/>
                      <m:sup/>
                      <m:e>
                        <m:r>
                          <a:rPr lang="es-CO" b="0" i="1" smtClean="0">
                            <a:latin typeface="Cambria Math"/>
                            <a:ea typeface="Cambria Math"/>
                          </a:rPr>
                          <m:t>{</m:t>
                        </m:r>
                      </m:e>
                    </m:nary>
                    <m:r>
                      <a:rPr lang="el-GR" b="0" i="1" smtClean="0">
                        <a:latin typeface="Cambria Math"/>
                        <a:ea typeface="Cambria Math"/>
                      </a:rPr>
                      <m:t>𝜀</m:t>
                    </m:r>
                    <m:r>
                      <a:rPr lang="es-CO" b="0" i="1" smtClean="0">
                        <a:latin typeface="Cambria Math"/>
                        <a:ea typeface="Cambria Math"/>
                      </a:rPr>
                      <m:t>}) →</m:t>
                    </m:r>
                    <m:sSup>
                      <m:sSupPr>
                        <m:ctrlPr>
                          <a:rPr lang="en-US" b="0" i="1" smtClean="0">
                            <a:latin typeface="Cambria Math" panose="02040503050406030204" pitchFamily="18" charset="0"/>
                            <a:ea typeface="Cambria Math"/>
                          </a:rPr>
                        </m:ctrlPr>
                      </m:sSupPr>
                      <m:e>
                        <m:r>
                          <a:rPr lang="en-US" b="0" i="1" smtClean="0">
                            <a:latin typeface="Cambria Math"/>
                            <a:ea typeface="Cambria Math"/>
                          </a:rPr>
                          <m:t>2</m:t>
                        </m:r>
                      </m:e>
                      <m:sup>
                        <m:r>
                          <a:rPr lang="en-US" b="0" i="1" smtClean="0">
                            <a:latin typeface="Cambria Math"/>
                            <a:ea typeface="Cambria Math"/>
                          </a:rPr>
                          <m:t>𝑄</m:t>
                        </m:r>
                      </m:sup>
                    </m:sSup>
                  </m:oMath>
                </a14:m>
                <a:r>
                  <a:rPr lang="es-CO" dirty="0"/>
                  <a:t>Un </a:t>
                </a:r>
                <a:r>
                  <a:rPr lang="es-CO" i="1" dirty="0"/>
                  <a:t>estado inicial</a:t>
                </a:r>
                <a:r>
                  <a:rPr lang="es-CO" dirty="0"/>
                  <a:t>, que se simboliza con </a:t>
                </a: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𝑞</m:t>
                        </m:r>
                      </m:e>
                      <m:sub>
                        <m:r>
                          <a:rPr lang="es-CO" b="0" i="1" smtClean="0">
                            <a:latin typeface="Cambria Math"/>
                          </a:rPr>
                          <m:t>0</m:t>
                        </m:r>
                      </m:sub>
                    </m:sSub>
                  </m:oMath>
                </a14:m>
                <a:r>
                  <a:rPr lang="es-CO" dirty="0"/>
                  <a:t> tal que </a:t>
                </a: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𝑞</m:t>
                        </m:r>
                      </m:e>
                      <m:sub>
                        <m:r>
                          <a:rPr lang="es-CO" b="0" i="1" smtClean="0">
                            <a:latin typeface="Cambria Math"/>
                          </a:rPr>
                          <m:t>0</m:t>
                        </m:r>
                      </m:sub>
                    </m:sSub>
                    <m:r>
                      <a:rPr lang="es-CO" b="0" i="1" smtClean="0">
                        <a:latin typeface="Cambria Math"/>
                      </a:rPr>
                      <m:t> </m:t>
                    </m:r>
                    <m:r>
                      <a:rPr lang="es-CO" b="0" i="1" smtClean="0">
                        <a:latin typeface="Cambria Math"/>
                        <a:ea typeface="Cambria Math"/>
                      </a:rPr>
                      <m:t>𝜖</m:t>
                    </m:r>
                    <m:r>
                      <a:rPr lang="es-CO" b="0" i="1" smtClean="0">
                        <a:latin typeface="Cambria Math"/>
                        <a:ea typeface="Cambria Math"/>
                      </a:rPr>
                      <m:t> </m:t>
                    </m:r>
                    <m:r>
                      <a:rPr lang="es-CO" b="0" i="1" smtClean="0">
                        <a:latin typeface="Cambria Math"/>
                        <a:ea typeface="Cambria Math"/>
                      </a:rPr>
                      <m:t>𝑄</m:t>
                    </m:r>
                  </m:oMath>
                </a14:m>
                <a:r>
                  <a:rPr lang="es-CO" dirty="0"/>
                  <a:t> </a:t>
                </a:r>
              </a:p>
              <a:p>
                <a:pPr lvl="1"/>
                <a:r>
                  <a:rPr lang="es-CO" dirty="0"/>
                  <a:t>Un conjunto de </a:t>
                </a:r>
                <a:r>
                  <a:rPr lang="es-CO" i="1" dirty="0"/>
                  <a:t>estado</a:t>
                </a:r>
                <a:r>
                  <a:rPr lang="es-CO" b="1" i="1" dirty="0"/>
                  <a:t>s</a:t>
                </a:r>
                <a:r>
                  <a:rPr lang="es-CO" i="1" dirty="0"/>
                  <a:t> finales</a:t>
                </a:r>
                <a:r>
                  <a:rPr lang="es-CO" dirty="0"/>
                  <a:t> o de aceptación, que se simboliza con F y que </a:t>
                </a:r>
                <a14:m>
                  <m:oMath xmlns:m="http://schemas.openxmlformats.org/officeDocument/2006/math">
                    <m:r>
                      <a:rPr lang="es-CO" b="0" i="1" smtClean="0">
                        <a:latin typeface="Cambria Math"/>
                      </a:rPr>
                      <m:t>𝐹</m:t>
                    </m:r>
                    <m:r>
                      <a:rPr lang="es-CO" b="0" i="1" smtClean="0">
                        <a:latin typeface="Cambria Math"/>
                      </a:rPr>
                      <m:t> ⊆</m:t>
                    </m:r>
                    <m:r>
                      <a:rPr lang="es-CO" b="0" i="1" smtClean="0">
                        <a:latin typeface="Cambria Math"/>
                        <a:ea typeface="Cambria Math"/>
                      </a:rPr>
                      <m:t>𝑄</m:t>
                    </m:r>
                  </m:oMath>
                </a14:m>
                <a:endParaRPr lang="es-CO" dirty="0"/>
              </a:p>
              <a:p>
                <a:r>
                  <a:rPr lang="es-CO" dirty="0"/>
                  <a:t>Un AFND se puede escribir como</a:t>
                </a:r>
              </a:p>
              <a:p>
                <a:pPr marL="109728" indent="0" algn="ctr">
                  <a:buNone/>
                </a:pPr>
                <a14:m>
                  <m:oMathPara xmlns:m="http://schemas.openxmlformats.org/officeDocument/2006/math">
                    <m:oMathParaPr>
                      <m:jc m:val="centerGroup"/>
                    </m:oMathParaPr>
                    <m:oMath xmlns:m="http://schemas.openxmlformats.org/officeDocument/2006/math">
                      <m:r>
                        <a:rPr lang="es-CO" b="0" i="1" smtClean="0">
                          <a:latin typeface="Cambria Math"/>
                        </a:rPr>
                        <m:t>𝐴</m:t>
                      </m:r>
                      <m:r>
                        <a:rPr lang="es-CO" b="0" i="1" smtClean="0">
                          <a:latin typeface="Cambria Math"/>
                        </a:rPr>
                        <m:t>=(</m:t>
                      </m:r>
                      <m:r>
                        <a:rPr lang="es-CO" b="0" i="1" smtClean="0">
                          <a:latin typeface="Cambria Math"/>
                        </a:rPr>
                        <m:t>𝑄</m:t>
                      </m:r>
                      <m:r>
                        <a:rPr lang="es-CO" b="0" i="1" smtClean="0">
                          <a:latin typeface="Cambria Math"/>
                        </a:rPr>
                        <m:t>,</m:t>
                      </m:r>
                      <m:r>
                        <m:rPr>
                          <m:sty m:val="p"/>
                        </m:rPr>
                        <a:rPr lang="el-GR" b="0" i="1" smtClean="0">
                          <a:latin typeface="Cambria Math"/>
                          <a:ea typeface="Cambria Math"/>
                        </a:rPr>
                        <m:t>Σ</m:t>
                      </m:r>
                      <m:r>
                        <a:rPr lang="es-CO" b="0" i="1" smtClean="0">
                          <a:latin typeface="Cambria Math"/>
                          <a:ea typeface="Cambria Math"/>
                        </a:rPr>
                        <m:t>,</m:t>
                      </m:r>
                      <m:r>
                        <a:rPr lang="es-CO" b="0" i="1" smtClean="0">
                          <a:latin typeface="Cambria Math"/>
                          <a:ea typeface="Cambria Math"/>
                        </a:rPr>
                        <m:t>𝛿</m:t>
                      </m:r>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𝑞</m:t>
                          </m:r>
                        </m:e>
                        <m:sub>
                          <m:r>
                            <a:rPr lang="es-CO" b="0" i="1" smtClean="0">
                              <a:latin typeface="Cambria Math"/>
                              <a:ea typeface="Cambria Math"/>
                            </a:rPr>
                            <m:t>0</m:t>
                          </m:r>
                        </m:sub>
                      </m:sSub>
                      <m:r>
                        <a:rPr lang="es-CO" b="0" i="1" smtClean="0">
                          <a:latin typeface="Cambria Math"/>
                          <a:ea typeface="Cambria Math"/>
                        </a:rPr>
                        <m:t>,</m:t>
                      </m:r>
                      <m:r>
                        <a:rPr lang="es-CO" b="0" i="1" smtClean="0">
                          <a:latin typeface="Cambria Math"/>
                          <a:ea typeface="Cambria Math"/>
                        </a:rPr>
                        <m:t>𝐹</m:t>
                      </m:r>
                      <m:r>
                        <a:rPr lang="es-CO" b="0" i="1" smtClean="0">
                          <a:latin typeface="Cambria Math"/>
                        </a:rPr>
                        <m:t>)</m:t>
                      </m:r>
                    </m:oMath>
                  </m:oMathPara>
                </a14:m>
                <a:endParaRPr lang="es-CO" dirty="0"/>
              </a:p>
              <a:p>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185" t="-2695"/>
                </a:stretch>
              </a:blipFill>
            </p:spPr>
            <p:txBody>
              <a:bodyPr/>
              <a:lstStyle/>
              <a:p>
                <a:r>
                  <a:rPr lang="es-ES_tradnl">
                    <a:noFill/>
                  </a:rPr>
                  <a:t> </a:t>
                </a:r>
              </a:p>
            </p:txBody>
          </p:sp>
        </mc:Fallback>
      </mc:AlternateContent>
    </p:spTree>
    <p:extLst>
      <p:ext uri="{BB962C8B-B14F-4D97-AF65-F5344CB8AC3E}">
        <p14:creationId xmlns:p14="http://schemas.microsoft.com/office/powerpoint/2010/main" val="355675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Definición Formal: Función de Transición</a:t>
            </a:r>
          </a:p>
        </p:txBody>
      </p:sp>
      <mc:AlternateContent xmlns:mc="http://schemas.openxmlformats.org/markup-compatibility/2006" xmlns:a14="http://schemas.microsoft.com/office/drawing/2010/main">
        <mc:Choice Requires="a14">
          <p:sp>
            <p:nvSpPr>
              <p:cNvPr id="5" name="4 Marcador de contenido"/>
              <p:cNvSpPr>
                <a:spLocks noGrp="1"/>
              </p:cNvSpPr>
              <p:nvPr>
                <p:ph idx="1"/>
              </p:nvPr>
            </p:nvSpPr>
            <p:spPr/>
            <p:txBody>
              <a:bodyPr/>
              <a:lstStyle/>
              <a:p>
                <a:r>
                  <a:rPr lang="es-CO" dirty="0"/>
                  <a:t>Recordar que </a:t>
                </a:r>
                <a14:m>
                  <m:oMath xmlns:m="http://schemas.openxmlformats.org/officeDocument/2006/math">
                    <m:r>
                      <a:rPr lang="es-CO" i="1" smtClean="0">
                        <a:latin typeface="Cambria Math"/>
                        <a:ea typeface="Cambria Math"/>
                      </a:rPr>
                      <m:t>𝜀</m:t>
                    </m:r>
                  </m:oMath>
                </a14:m>
                <a:r>
                  <a:rPr lang="es-CO" dirty="0"/>
                  <a:t> permite hacer una transición de un estado a otro sin necesidad de una entrada</a:t>
                </a:r>
              </a:p>
              <a:p>
                <a14:m>
                  <m:oMath xmlns:m="http://schemas.openxmlformats.org/officeDocument/2006/math">
                    <m:r>
                      <m:rPr>
                        <m:sty m:val="p"/>
                      </m:rPr>
                      <a:rPr lang="el-GR" b="0" i="1" smtClean="0">
                        <a:latin typeface="Cambria Math"/>
                        <a:ea typeface="Cambria Math"/>
                      </a:rPr>
                      <m:t>Σ</m:t>
                    </m:r>
                    <m:r>
                      <a:rPr lang="es-CO" b="0" i="1" smtClean="0">
                        <a:latin typeface="Cambria Math"/>
                        <a:ea typeface="Cambria Math"/>
                      </a:rPr>
                      <m:t> </m:t>
                    </m:r>
                    <m:nary>
                      <m:naryPr>
                        <m:chr m:val="⋃"/>
                        <m:subHide m:val="on"/>
                        <m:supHide m:val="on"/>
                        <m:ctrlPr>
                          <a:rPr lang="el-GR" b="0" i="1" smtClean="0">
                            <a:latin typeface="Cambria Math" panose="02040503050406030204" pitchFamily="18" charset="0"/>
                            <a:ea typeface="Cambria Math"/>
                          </a:rPr>
                        </m:ctrlPr>
                      </m:naryPr>
                      <m:sub/>
                      <m:sup/>
                      <m:e>
                        <m:r>
                          <a:rPr lang="es-CO" b="0" i="1" smtClean="0">
                            <a:latin typeface="Cambria Math"/>
                            <a:ea typeface="Cambria Math"/>
                          </a:rPr>
                          <m:t>{</m:t>
                        </m:r>
                      </m:e>
                    </m:nary>
                    <m:r>
                      <a:rPr lang="el-GR" b="0" i="1" smtClean="0">
                        <a:latin typeface="Cambria Math"/>
                        <a:ea typeface="Cambria Math"/>
                      </a:rPr>
                      <m:t>𝜀</m:t>
                    </m:r>
                    <m:r>
                      <a:rPr lang="es-CO" b="0" i="1" smtClean="0">
                        <a:latin typeface="Cambria Math"/>
                        <a:ea typeface="Cambria Math"/>
                      </a:rPr>
                      <m:t>}</m:t>
                    </m:r>
                  </m:oMath>
                </a14:m>
                <a:r>
                  <a:rPr lang="es-CO" dirty="0"/>
                  <a:t> es la unión del alfabeto del AFND y </a:t>
                </a:r>
                <a14:m>
                  <m:oMath xmlns:m="http://schemas.openxmlformats.org/officeDocument/2006/math">
                    <m:r>
                      <a:rPr lang="el-GR" b="0" i="1" smtClean="0">
                        <a:latin typeface="Cambria Math"/>
                        <a:ea typeface="Cambria Math"/>
                      </a:rPr>
                      <m:t>𝜀</m:t>
                    </m:r>
                  </m:oMath>
                </a14:m>
                <a:endParaRPr lang="es-CO" dirty="0"/>
              </a:p>
              <a:p>
                <a14:m>
                  <m:oMath xmlns:m="http://schemas.openxmlformats.org/officeDocument/2006/math">
                    <m:sSup>
                      <m:sSupPr>
                        <m:ctrlPr>
                          <a:rPr lang="en-US" i="1">
                            <a:latin typeface="Cambria Math" panose="02040503050406030204" pitchFamily="18" charset="0"/>
                            <a:ea typeface="Cambria Math"/>
                          </a:rPr>
                        </m:ctrlPr>
                      </m:sSupPr>
                      <m:e>
                        <m:r>
                          <a:rPr lang="en-US" i="1">
                            <a:latin typeface="Cambria Math"/>
                            <a:ea typeface="Cambria Math"/>
                          </a:rPr>
                          <m:t>2</m:t>
                        </m:r>
                      </m:e>
                      <m:sup>
                        <m:r>
                          <a:rPr lang="en-US" i="1">
                            <a:latin typeface="Cambria Math"/>
                            <a:ea typeface="Cambria Math"/>
                          </a:rPr>
                          <m:t>𝑄</m:t>
                        </m:r>
                      </m:sup>
                    </m:sSup>
                  </m:oMath>
                </a14:m>
                <a:r>
                  <a:rPr lang="es-CO" dirty="0"/>
                  <a:t> es el conjunto de potencia de Q</a:t>
                </a:r>
              </a:p>
            </p:txBody>
          </p:sp>
        </mc:Choice>
        <mc:Fallback xmlns="">
          <p:sp>
            <p:nvSpPr>
              <p:cNvPr id="5" name="4 Marcador de contenido"/>
              <p:cNvSpPr>
                <a:spLocks noGrp="1" noRot="1" noChangeAspect="1" noMove="1" noResize="1" noEditPoints="1" noAdjustHandles="1" noChangeArrowheads="1" noChangeShapeType="1" noTextEdit="1"/>
              </p:cNvSpPr>
              <p:nvPr>
                <p:ph sz="half" idx="2"/>
              </p:nvPr>
            </p:nvSpPr>
            <p:spPr>
              <a:blipFill rotWithShape="1">
                <a:blip r:embed="rId2"/>
                <a:stretch>
                  <a:fillRect l="-2719" t="-1213" r="-2417"/>
                </a:stretch>
              </a:blipFill>
            </p:spPr>
            <p:txBody>
              <a:bodyPr/>
              <a:lstStyle/>
              <a:p>
                <a:r>
                  <a:rPr lang="es-ES_tradnl">
                    <a:noFill/>
                  </a:rPr>
                  <a:t> </a:t>
                </a:r>
              </a:p>
            </p:txBody>
          </p:sp>
        </mc:Fallback>
      </mc:AlternateContent>
    </p:spTree>
    <p:extLst>
      <p:ext uri="{BB962C8B-B14F-4D97-AF65-F5344CB8AC3E}">
        <p14:creationId xmlns:p14="http://schemas.microsoft.com/office/powerpoint/2010/main" val="2485900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Definición Formal: Función de Transición</a:t>
            </a:r>
          </a:p>
        </p:txBody>
      </p:sp>
      <mc:AlternateContent xmlns:mc="http://schemas.openxmlformats.org/markup-compatibility/2006" xmlns:a14="http://schemas.microsoft.com/office/drawing/2010/main">
        <mc:Choice Requires="a14">
          <p:sp>
            <p:nvSpPr>
              <p:cNvPr id="5" name="4 Marcador de contenido"/>
              <p:cNvSpPr>
                <a:spLocks noGrp="1"/>
              </p:cNvSpPr>
              <p:nvPr>
                <p:ph idx="1"/>
              </p:nvPr>
            </p:nvSpPr>
            <p:spPr/>
            <p:txBody>
              <a:bodyPr/>
              <a:lstStyle/>
              <a:p>
                <a:r>
                  <a:rPr lang="es-CO" dirty="0"/>
                  <a:t>La </a:t>
                </a:r>
                <a:r>
                  <a:rPr lang="es-CO" i="1" dirty="0"/>
                  <a:t>función de transición</a:t>
                </a:r>
                <a:r>
                  <a:rPr lang="es-CO" dirty="0"/>
                  <a:t> toma como entrada un estado y símbolo, y devuelve un subconjunto de Q.</a:t>
                </a:r>
              </a:p>
              <a:p>
                <a:r>
                  <a:rPr lang="es-CO" dirty="0"/>
                  <a:t>La diferencia entre un AFD y AFND es lo que devuelve la función </a:t>
                </a:r>
                <a14:m>
                  <m:oMath xmlns:m="http://schemas.openxmlformats.org/officeDocument/2006/math">
                    <m:r>
                      <a:rPr lang="es-CO" i="1" smtClean="0">
                        <a:latin typeface="Cambria Math"/>
                        <a:ea typeface="Cambria Math"/>
                      </a:rPr>
                      <m:t>𝛿</m:t>
                    </m:r>
                  </m:oMath>
                </a14:m>
                <a:endParaRPr lang="es-CO" dirty="0"/>
              </a:p>
              <a:p>
                <a:pPr lvl="1"/>
                <a:r>
                  <a:rPr lang="es-CO" dirty="0"/>
                  <a:t>En AFD devuelve un estado que pertenece a Q</a:t>
                </a:r>
              </a:p>
              <a:p>
                <a:pPr lvl="1"/>
                <a:r>
                  <a:rPr lang="es-CO" dirty="0"/>
                  <a:t>En AFND devuelve un subconjunto de estados que pertenece a Q  </a:t>
                </a:r>
              </a:p>
            </p:txBody>
          </p:sp>
        </mc:Choice>
        <mc:Fallback xmlns="">
          <p:sp>
            <p:nvSpPr>
              <p:cNvPr id="5" name="4 Marcador de contenido"/>
              <p:cNvSpPr>
                <a:spLocks noGrp="1" noRot="1" noChangeAspect="1" noMove="1" noResize="1" noEditPoints="1" noAdjustHandles="1" noChangeArrowheads="1" noChangeShapeType="1" noTextEdit="1"/>
              </p:cNvSpPr>
              <p:nvPr>
                <p:ph idx="1"/>
              </p:nvPr>
            </p:nvSpPr>
            <p:spPr>
              <a:blipFill rotWithShape="1">
                <a:blip r:embed="rId2"/>
                <a:stretch>
                  <a:fillRect l="-1630" t="-1752" r="-1704"/>
                </a:stretch>
              </a:blipFill>
            </p:spPr>
            <p:txBody>
              <a:bodyPr/>
              <a:lstStyle/>
              <a:p>
                <a:r>
                  <a:rPr lang="es-CO">
                    <a:noFill/>
                  </a:rPr>
                  <a:t> </a:t>
                </a:r>
              </a:p>
            </p:txBody>
          </p:sp>
        </mc:Fallback>
      </mc:AlternateContent>
    </p:spTree>
    <p:extLst>
      <p:ext uri="{BB962C8B-B14F-4D97-AF65-F5344CB8AC3E}">
        <p14:creationId xmlns:p14="http://schemas.microsoft.com/office/powerpoint/2010/main" val="3397717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467544" y="3252117"/>
                <a:ext cx="4330824" cy="3273227"/>
              </a:xfrm>
            </p:spPr>
            <p:txBody>
              <a:bodyPr/>
              <a:lstStyle/>
              <a:p>
                <a:pPr marL="0" indent="0">
                  <a:buNone/>
                </a:pPr>
                <a14:m>
                  <m:oMathPara xmlns:m="http://schemas.openxmlformats.org/officeDocument/2006/math">
                    <m:oMathParaPr>
                      <m:jc m:val="centerGroup"/>
                    </m:oMathParaPr>
                    <m:oMath xmlns:m="http://schemas.openxmlformats.org/officeDocument/2006/math">
                      <m:r>
                        <a:rPr lang="es-CO" b="0" i="1" smtClean="0">
                          <a:latin typeface="Cambria Math"/>
                        </a:rPr>
                        <m:t>𝑄</m:t>
                      </m:r>
                      <m:r>
                        <a:rPr lang="es-CO" b="0" i="1" smtClean="0">
                          <a:latin typeface="Cambria Math"/>
                        </a:rPr>
                        <m:t>={</m:t>
                      </m:r>
                      <m:sSub>
                        <m:sSubPr>
                          <m:ctrlPr>
                            <a:rPr lang="es-CO" b="0" i="1" smtClean="0">
                              <a:latin typeface="Cambria Math" panose="02040503050406030204" pitchFamily="18" charset="0"/>
                            </a:rPr>
                          </m:ctrlPr>
                        </m:sSubPr>
                        <m:e>
                          <m:r>
                            <a:rPr lang="es-CO" b="0" i="1" smtClean="0">
                              <a:latin typeface="Cambria Math"/>
                            </a:rPr>
                            <m:t>𝑞</m:t>
                          </m:r>
                        </m:e>
                        <m:sub>
                          <m:r>
                            <a:rPr lang="es-CO" b="0" i="1" smtClean="0">
                              <a:latin typeface="Cambria Math"/>
                            </a:rPr>
                            <m:t>1</m:t>
                          </m:r>
                        </m:sub>
                      </m:sSub>
                      <m:r>
                        <a:rPr lang="es-CO" b="0" i="1" smtClean="0">
                          <a:latin typeface="Cambria Math"/>
                        </a:rPr>
                        <m:t>,</m:t>
                      </m:r>
                      <m:sSub>
                        <m:sSubPr>
                          <m:ctrlPr>
                            <a:rPr lang="es-CO" b="0" i="1" smtClean="0">
                              <a:latin typeface="Cambria Math" panose="02040503050406030204" pitchFamily="18" charset="0"/>
                            </a:rPr>
                          </m:ctrlPr>
                        </m:sSubPr>
                        <m:e>
                          <m:r>
                            <a:rPr lang="es-CO" b="0" i="1" smtClean="0">
                              <a:latin typeface="Cambria Math"/>
                            </a:rPr>
                            <m:t>𝑞</m:t>
                          </m:r>
                        </m:e>
                        <m:sub>
                          <m:r>
                            <a:rPr lang="es-CO" b="0" i="1" smtClean="0">
                              <a:latin typeface="Cambria Math"/>
                            </a:rPr>
                            <m:t>2</m:t>
                          </m:r>
                        </m:sub>
                      </m:sSub>
                      <m:r>
                        <a:rPr lang="es-CO" b="0" i="1" smtClean="0">
                          <a:latin typeface="Cambria Math"/>
                        </a:rPr>
                        <m:t>,</m:t>
                      </m:r>
                      <m:sSub>
                        <m:sSubPr>
                          <m:ctrlPr>
                            <a:rPr lang="es-CO" b="0" i="1" smtClean="0">
                              <a:latin typeface="Cambria Math" panose="02040503050406030204" pitchFamily="18" charset="0"/>
                            </a:rPr>
                          </m:ctrlPr>
                        </m:sSubPr>
                        <m:e>
                          <m:r>
                            <a:rPr lang="es-CO" b="0" i="1" smtClean="0">
                              <a:latin typeface="Cambria Math"/>
                            </a:rPr>
                            <m:t>𝑞</m:t>
                          </m:r>
                        </m:e>
                        <m:sub>
                          <m:r>
                            <a:rPr lang="es-CO" b="0" i="1" smtClean="0">
                              <a:latin typeface="Cambria Math"/>
                            </a:rPr>
                            <m:t>3</m:t>
                          </m:r>
                        </m:sub>
                      </m:sSub>
                      <m:r>
                        <a:rPr lang="es-CO" b="0" i="1" smtClean="0">
                          <a:latin typeface="Cambria Math"/>
                        </a:rPr>
                        <m:t>,</m:t>
                      </m:r>
                      <m:sSub>
                        <m:sSubPr>
                          <m:ctrlPr>
                            <a:rPr lang="es-CO" b="0" i="1" smtClean="0">
                              <a:latin typeface="Cambria Math" panose="02040503050406030204" pitchFamily="18" charset="0"/>
                            </a:rPr>
                          </m:ctrlPr>
                        </m:sSubPr>
                        <m:e>
                          <m:r>
                            <a:rPr lang="es-CO" b="0" i="1" smtClean="0">
                              <a:latin typeface="Cambria Math"/>
                            </a:rPr>
                            <m:t>𝑞</m:t>
                          </m:r>
                        </m:e>
                        <m:sub>
                          <m:r>
                            <a:rPr lang="es-CO" b="0" i="1" smtClean="0">
                              <a:latin typeface="Cambria Math"/>
                            </a:rPr>
                            <m:t>4</m:t>
                          </m:r>
                        </m:sub>
                      </m:sSub>
                      <m:r>
                        <a:rPr lang="es-CO" b="0" i="1" smtClean="0">
                          <a:latin typeface="Cambria Math"/>
                        </a:rPr>
                        <m:t>}</m:t>
                      </m:r>
                    </m:oMath>
                  </m:oMathPara>
                </a14:m>
                <a:endParaRPr lang="es-CO" dirty="0"/>
              </a:p>
              <a:p>
                <a:pPr marL="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a:ea typeface="Cambria Math"/>
                        </a:rPr>
                        <m:t>Σ</m:t>
                      </m:r>
                      <m:r>
                        <a:rPr lang="es-CO" b="0" i="1" smtClean="0">
                          <a:latin typeface="Cambria Math"/>
                          <a:ea typeface="Cambria Math"/>
                        </a:rPr>
                        <m:t>={0, 1}</m:t>
                      </m:r>
                    </m:oMath>
                  </m:oMathPara>
                </a14:m>
                <a:endParaRPr lang="es-CO" dirty="0"/>
              </a:p>
              <a:p>
                <a:pPr marL="0" indent="0" algn="ctr">
                  <a:buNone/>
                </a:pPr>
                <a:r>
                  <a:rPr lang="es-CO" dirty="0"/>
                  <a:t>Estado inicial = </a:t>
                </a:r>
                <a14:m>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a:rPr>
                          <m:t>𝑞</m:t>
                        </m:r>
                      </m:e>
                      <m:sub>
                        <m:r>
                          <a:rPr lang="es-CO" b="0" i="1" smtClean="0">
                            <a:latin typeface="Cambria Math"/>
                          </a:rPr>
                          <m:t>1</m:t>
                        </m:r>
                      </m:sub>
                    </m:sSub>
                  </m:oMath>
                </a14:m>
                <a:endParaRPr lang="es-CO" dirty="0"/>
              </a:p>
              <a:p>
                <a:pPr marL="0" indent="0" algn="ctr">
                  <a:buNone/>
                </a:pPr>
                <a14:m>
                  <m:oMathPara xmlns:m="http://schemas.openxmlformats.org/officeDocument/2006/math">
                    <m:oMathParaPr>
                      <m:jc m:val="centerGroup"/>
                    </m:oMathParaPr>
                    <m:oMath xmlns:m="http://schemas.openxmlformats.org/officeDocument/2006/math">
                      <m:r>
                        <a:rPr lang="es-CO" b="0" i="1" smtClean="0">
                          <a:latin typeface="Cambria Math"/>
                        </a:rPr>
                        <m:t>𝐹</m:t>
                      </m:r>
                      <m:r>
                        <a:rPr lang="es-CO" b="0" i="1" smtClean="0">
                          <a:latin typeface="Cambria Math"/>
                        </a:rPr>
                        <m:t>=</m:t>
                      </m:r>
                      <m:sSub>
                        <m:sSubPr>
                          <m:ctrlPr>
                            <a:rPr lang="es-CO" b="0" i="1" smtClean="0">
                              <a:latin typeface="Cambria Math" panose="02040503050406030204" pitchFamily="18" charset="0"/>
                            </a:rPr>
                          </m:ctrlPr>
                        </m:sSubPr>
                        <m:e>
                          <m:r>
                            <a:rPr lang="es-CO" b="0" i="1" smtClean="0">
                              <a:latin typeface="Cambria Math"/>
                            </a:rPr>
                            <m:t>{</m:t>
                          </m:r>
                          <m:r>
                            <a:rPr lang="es-CO" b="0" i="1" smtClean="0">
                              <a:latin typeface="Cambria Math"/>
                            </a:rPr>
                            <m:t>𝑞</m:t>
                          </m:r>
                        </m:e>
                        <m:sub>
                          <m:r>
                            <a:rPr lang="es-CO" b="0" i="1" smtClean="0">
                              <a:latin typeface="Cambria Math"/>
                            </a:rPr>
                            <m:t>4</m:t>
                          </m:r>
                        </m:sub>
                      </m:sSub>
                      <m:r>
                        <a:rPr lang="es-CO" b="0" i="1" smtClean="0">
                          <a:latin typeface="Cambria Math"/>
                        </a:rPr>
                        <m:t>}</m:t>
                      </m:r>
                    </m:oMath>
                  </m:oMathPara>
                </a14:m>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467544" y="3252117"/>
                <a:ext cx="4330824" cy="3273227"/>
              </a:xfrm>
              <a:blipFill rotWithShape="1">
                <a:blip r:embed="rId3"/>
                <a:stretch>
                  <a:fillRect/>
                </a:stretch>
              </a:blipFill>
            </p:spPr>
            <p:txBody>
              <a:bodyPr/>
              <a:lstStyle/>
              <a:p>
                <a:r>
                  <a:rPr lang="es-CO">
                    <a:noFill/>
                  </a:rPr>
                  <a:t> </a:t>
                </a:r>
              </a:p>
            </p:txBody>
          </p:sp>
        </mc:Fallback>
      </mc:AlternateContent>
      <p:pic>
        <p:nvPicPr>
          <p:cNvPr id="4" name="Picture 2" descr="F:\Desktop\Temp\imagenesLP\AFNDInt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1" y="1340768"/>
            <a:ext cx="789425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F:\Desktop\Temp\imagenesLP\tablaAFN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6861" y="3356992"/>
            <a:ext cx="3651603"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409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Extensión de la Función de Transición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r>
                  <a:rPr lang="es-CO" dirty="0"/>
                  <a:t>Idea similar que en AFD</a:t>
                </a:r>
              </a:p>
              <a:p>
                <a:pPr lvl="1"/>
                <a:r>
                  <a:rPr lang="es-CO" dirty="0"/>
                  <a:t>Para poder hacer este cálculo se extiende la función de transición</a:t>
                </a:r>
              </a:p>
              <a:p>
                <a:pPr marL="0" indent="0" algn="ctr">
                  <a:buNone/>
                </a:pPr>
                <a14:m>
                  <m:oMathPara xmlns:m="http://schemas.openxmlformats.org/officeDocument/2006/math">
                    <m:oMathParaPr>
                      <m:jc m:val="centerGroup"/>
                    </m:oMathParaPr>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r>
                        <a:rPr lang="es-CO" i="1">
                          <a:latin typeface="Cambria Math"/>
                        </a:rPr>
                        <m:t>: </m:t>
                      </m:r>
                      <m:r>
                        <a:rPr lang="es-CO" i="1">
                          <a:latin typeface="Cambria Math"/>
                        </a:rPr>
                        <m:t>𝑄</m:t>
                      </m:r>
                      <m:r>
                        <a:rPr lang="es-CO" i="1">
                          <a:latin typeface="Cambria Math"/>
                        </a:rPr>
                        <m:t> × </m:t>
                      </m:r>
                      <m:sSup>
                        <m:sSupPr>
                          <m:ctrlPr>
                            <a:rPr lang="es-CO" i="1">
                              <a:latin typeface="Cambria Math" panose="02040503050406030204" pitchFamily="18" charset="0"/>
                              <a:ea typeface="Cambria Math"/>
                            </a:rPr>
                          </m:ctrlPr>
                        </m:sSupPr>
                        <m:e>
                          <m:r>
                            <m:rPr>
                              <m:sty m:val="p"/>
                            </m:rPr>
                            <a:rPr lang="el-GR" i="1">
                              <a:latin typeface="Cambria Math"/>
                              <a:ea typeface="Cambria Math"/>
                            </a:rPr>
                            <m:t>Σ</m:t>
                          </m:r>
                        </m:e>
                        <m:sup>
                          <m:r>
                            <a:rPr lang="es-CO" i="1">
                              <a:latin typeface="Cambria Math"/>
                              <a:ea typeface="Cambria Math"/>
                            </a:rPr>
                            <m:t>∗</m:t>
                          </m:r>
                        </m:sup>
                      </m:sSup>
                      <m:r>
                        <a:rPr lang="es-CO"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2</m:t>
                          </m:r>
                        </m:e>
                        <m:sup>
                          <m:r>
                            <a:rPr lang="en-US" i="1">
                              <a:latin typeface="Cambria Math"/>
                              <a:ea typeface="Cambria Math"/>
                            </a:rPr>
                            <m:t>𝑄</m:t>
                          </m:r>
                        </m:sup>
                      </m:sSup>
                    </m:oMath>
                  </m:oMathPara>
                </a14:m>
                <a:endParaRPr lang="es-CO" dirty="0">
                  <a:ea typeface="Cambria Math"/>
                </a:endParaRPr>
              </a:p>
              <a:p>
                <a:pPr lvl="1" algn="just"/>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r>
                      <a:rPr lang="es-CO" i="1">
                        <a:latin typeface="Cambria Math"/>
                      </a:rPr>
                      <m:t>(</m:t>
                    </m:r>
                    <m:r>
                      <a:rPr lang="es-CO" i="1">
                        <a:latin typeface="Cambria Math"/>
                      </a:rPr>
                      <m:t>𝑞</m:t>
                    </m:r>
                    <m:r>
                      <a:rPr lang="es-CO" i="1">
                        <a:latin typeface="Cambria Math"/>
                      </a:rPr>
                      <m:t>,</m:t>
                    </m:r>
                    <m:r>
                      <a:rPr lang="es-CO" i="1">
                        <a:latin typeface="Cambria Math"/>
                      </a:rPr>
                      <m:t>𝑤</m:t>
                    </m:r>
                    <m:r>
                      <a:rPr lang="es-CO" i="1">
                        <a:latin typeface="Cambria Math"/>
                      </a:rPr>
                      <m:t>)</m:t>
                    </m:r>
                  </m:oMath>
                </a14:m>
                <a:r>
                  <a:rPr lang="es-CO" dirty="0"/>
                  <a:t> es una palabra, no un símbolo como </a:t>
                </a:r>
                <a14:m>
                  <m:oMath xmlns:m="http://schemas.openxmlformats.org/officeDocument/2006/math">
                    <m:r>
                      <a:rPr lang="es-CO" i="1">
                        <a:latin typeface="Cambria Math"/>
                        <a:ea typeface="Cambria Math"/>
                      </a:rPr>
                      <m:t>𝛿</m:t>
                    </m:r>
                  </m:oMath>
                </a14:m>
                <a:endParaRPr lang="es-CO" dirty="0">
                  <a:ea typeface="Cambria Math"/>
                </a:endParaRPr>
              </a:p>
              <a:p>
                <a:pPr lvl="1" algn="just"/>
                <a14:m>
                  <m:oMath xmlns:m="http://schemas.openxmlformats.org/officeDocument/2006/math">
                    <m:sSup>
                      <m:sSupPr>
                        <m:ctrlPr>
                          <a:rPr lang="es-CO" i="1">
                            <a:latin typeface="Cambria Math" panose="02040503050406030204" pitchFamily="18" charset="0"/>
                            <a:ea typeface="Cambria Math"/>
                          </a:rPr>
                        </m:ctrlPr>
                      </m:sSupPr>
                      <m:e>
                        <m:r>
                          <m:rPr>
                            <m:sty m:val="p"/>
                          </m:rPr>
                          <a:rPr lang="el-GR" i="1">
                            <a:latin typeface="Cambria Math"/>
                            <a:ea typeface="Cambria Math"/>
                          </a:rPr>
                          <m:t>Σ</m:t>
                        </m:r>
                      </m:e>
                      <m:sup>
                        <m:r>
                          <a:rPr lang="es-CO" i="1">
                            <a:latin typeface="Cambria Math"/>
                            <a:ea typeface="Cambria Math"/>
                          </a:rPr>
                          <m:t>∗</m:t>
                        </m:r>
                      </m:sup>
                    </m:sSup>
                  </m:oMath>
                </a14:m>
                <a:r>
                  <a:rPr lang="es-CO" dirty="0"/>
                  <a:t> es una palabra</a:t>
                </a:r>
              </a:p>
              <a:p>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es-ES_tradnl">
                    <a:noFill/>
                  </a:rPr>
                  <a:t> </a:t>
                </a:r>
              </a:p>
            </p:txBody>
          </p:sp>
        </mc:Fallback>
      </mc:AlternateContent>
    </p:spTree>
    <p:extLst>
      <p:ext uri="{BB962C8B-B14F-4D97-AF65-F5344CB8AC3E}">
        <p14:creationId xmlns:p14="http://schemas.microsoft.com/office/powerpoint/2010/main" val="3189182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Extensión de la Función de Transición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pPr algn="just"/>
                <a:r>
                  <a:rPr lang="es-CO" dirty="0"/>
                  <a:t>La definición de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r>
                      <a:rPr lang="es-CO" i="1">
                        <a:latin typeface="Cambria Math"/>
                      </a:rPr>
                      <m:t>(</m:t>
                    </m:r>
                    <m:r>
                      <a:rPr lang="es-CO" i="1">
                        <a:latin typeface="Cambria Math"/>
                      </a:rPr>
                      <m:t>𝑞</m:t>
                    </m:r>
                    <m:r>
                      <a:rPr lang="es-CO" i="1">
                        <a:latin typeface="Cambria Math"/>
                      </a:rPr>
                      <m:t>,</m:t>
                    </m:r>
                    <m:r>
                      <a:rPr lang="es-CO" i="1">
                        <a:latin typeface="Cambria Math"/>
                      </a:rPr>
                      <m:t>𝑤</m:t>
                    </m:r>
                    <m:r>
                      <a:rPr lang="es-CO" i="1">
                        <a:latin typeface="Cambria Math"/>
                      </a:rPr>
                      <m:t>)</m:t>
                    </m:r>
                  </m:oMath>
                </a14:m>
                <a:r>
                  <a:rPr lang="es-CO" dirty="0"/>
                  <a:t> se hace de forma inductiva:</a:t>
                </a:r>
              </a:p>
              <a:p>
                <a:pPr algn="just"/>
                <a:endParaRPr lang="es-CO" b="1" dirty="0"/>
              </a:p>
              <a:p>
                <a:pPr marL="0" indent="0" algn="just">
                  <a:buNone/>
                </a:pPr>
                <a:r>
                  <a:rPr lang="es-CO" b="1" dirty="0"/>
                  <a:t>Caso base:</a:t>
                </a:r>
                <a:r>
                  <a:rPr lang="es-CO" dirty="0"/>
                  <a:t>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r>
                          <a:rPr lang="es-CO" i="1">
                            <a:latin typeface="Cambria Math"/>
                          </a:rPr>
                          <m:t>𝑞</m:t>
                        </m:r>
                        <m:r>
                          <a:rPr lang="es-CO" i="1">
                            <a:latin typeface="Cambria Math"/>
                          </a:rPr>
                          <m:t>,</m:t>
                        </m:r>
                        <m:r>
                          <a:rPr lang="es-CO" i="1">
                            <a:latin typeface="Cambria Math"/>
                            <a:ea typeface="Cambria Math"/>
                          </a:rPr>
                          <m:t>𝜖</m:t>
                        </m:r>
                      </m:e>
                    </m:d>
                    <m:r>
                      <a:rPr lang="es-CO" i="1">
                        <a:latin typeface="Cambria Math"/>
                        <a:ea typeface="Cambria Math"/>
                      </a:rPr>
                      <m:t>=</m:t>
                    </m:r>
                    <m:r>
                      <a:rPr lang="es-CO" b="0" i="1" smtClean="0">
                        <a:latin typeface="Cambria Math"/>
                        <a:ea typeface="Cambria Math"/>
                      </a:rPr>
                      <m:t>{</m:t>
                    </m:r>
                    <m:r>
                      <a:rPr lang="es-CO" i="1">
                        <a:latin typeface="Cambria Math"/>
                        <a:ea typeface="Cambria Math"/>
                      </a:rPr>
                      <m:t>𝑞</m:t>
                    </m:r>
                    <m:r>
                      <a:rPr lang="es-CO" b="0" i="1" smtClean="0">
                        <a:latin typeface="Cambria Math"/>
                        <a:ea typeface="Cambria Math"/>
                      </a:rPr>
                      <m:t>}</m:t>
                    </m:r>
                  </m:oMath>
                </a14:m>
                <a:r>
                  <a:rPr lang="es-CO" dirty="0"/>
                  <a:t>, donde </a:t>
                </a:r>
                <a14:m>
                  <m:oMath xmlns:m="http://schemas.openxmlformats.org/officeDocument/2006/math">
                    <m:r>
                      <a:rPr lang="es-CO" i="1">
                        <a:latin typeface="Cambria Math"/>
                        <a:ea typeface="Cambria Math"/>
                      </a:rPr>
                      <m:t>𝜖</m:t>
                    </m:r>
                  </m:oMath>
                </a14:m>
                <a:r>
                  <a:rPr lang="es-CO" dirty="0"/>
                  <a:t> significa que no hay entradas  </a:t>
                </a:r>
              </a:p>
              <a:p>
                <a:pPr lvl="1" algn="just"/>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852" t="-1617" r="-1852"/>
                </a:stretch>
              </a:blipFill>
            </p:spPr>
            <p:txBody>
              <a:bodyPr/>
              <a:lstStyle/>
              <a:p>
                <a:r>
                  <a:rPr lang="es-ES_tradnl">
                    <a:noFill/>
                  </a:rPr>
                  <a:t> </a:t>
                </a:r>
              </a:p>
            </p:txBody>
          </p:sp>
        </mc:Fallback>
      </mc:AlternateContent>
    </p:spTree>
    <p:extLst>
      <p:ext uri="{BB962C8B-B14F-4D97-AF65-F5344CB8AC3E}">
        <p14:creationId xmlns:p14="http://schemas.microsoft.com/office/powerpoint/2010/main" val="254393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Extensión de la Función de Transición</a:t>
            </a:r>
            <a:endParaRPr lang="es-ES_tradnl"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pPr marL="0" indent="0" algn="just">
                  <a:buNone/>
                </a:pPr>
                <a:r>
                  <a:rPr lang="es-CO" b="1" dirty="0"/>
                  <a:t>Caso inductivo: </a:t>
                </a:r>
                <a:r>
                  <a:rPr lang="es-CO" dirty="0"/>
                  <a:t>supongamos que se tiene una palabra </a:t>
                </a:r>
                <a14:m>
                  <m:oMath xmlns:m="http://schemas.openxmlformats.org/officeDocument/2006/math">
                    <m:r>
                      <a:rPr lang="es-CO" i="1">
                        <a:latin typeface="Cambria Math"/>
                      </a:rPr>
                      <m:t>𝑤</m:t>
                    </m:r>
                    <m:r>
                      <a:rPr lang="en-US" b="1" i="0" smtClean="0">
                        <a:latin typeface="Cambria Math"/>
                      </a:rPr>
                      <m:t>=</m:t>
                    </m:r>
                    <m:r>
                      <a:rPr lang="es-CO" i="1">
                        <a:latin typeface="Cambria Math"/>
                      </a:rPr>
                      <m:t>𝑥</m:t>
                    </m:r>
                    <m:r>
                      <a:rPr lang="es-CO" i="1">
                        <a:latin typeface="Cambria Math"/>
                        <a:ea typeface="Cambria Math"/>
                      </a:rPr>
                      <m:t>𝑎</m:t>
                    </m:r>
                  </m:oMath>
                </a14:m>
                <a:r>
                  <a:rPr lang="es-CO" dirty="0"/>
                  <a:t>, donde</a:t>
                </a:r>
                <a:r>
                  <a:rPr lang="es-CO" b="1" dirty="0"/>
                  <a:t> </a:t>
                </a:r>
              </a:p>
              <a:p>
                <a:pPr marL="0" indent="0" algn="just">
                  <a:buNone/>
                </a:pPr>
                <a14:m>
                  <m:oMathPara xmlns:m="http://schemas.openxmlformats.org/officeDocument/2006/math">
                    <m:oMathParaPr>
                      <m:jc m:val="centerGroup"/>
                    </m:oMathParaPr>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r>
                            <a:rPr lang="es-CO" i="1">
                              <a:latin typeface="Cambria Math"/>
                            </a:rPr>
                            <m:t>𝑞</m:t>
                          </m:r>
                          <m:r>
                            <a:rPr lang="es-CO" i="1">
                              <a:latin typeface="Cambria Math"/>
                            </a:rPr>
                            <m:t>,</m:t>
                          </m:r>
                          <m:r>
                            <a:rPr lang="es-CO" i="1">
                              <a:latin typeface="Cambria Math"/>
                            </a:rPr>
                            <m:t>𝑥</m:t>
                          </m:r>
                        </m:e>
                      </m:d>
                      <m:r>
                        <a:rPr lang="es-CO" i="1">
                          <a:latin typeface="Cambria Math"/>
                          <a:ea typeface="Cambria Math"/>
                        </a:rPr>
                        <m:t>=</m:t>
                      </m:r>
                      <m:d>
                        <m:dPr>
                          <m:begChr m:val="{"/>
                          <m:endChr m:val="}"/>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1</m:t>
                              </m:r>
                            </m:sub>
                          </m:sSub>
                          <m:r>
                            <a:rPr lang="es-CO" i="1">
                              <a:latin typeface="Cambria Math"/>
                              <a:ea typeface="Cambria Math"/>
                            </a:rPr>
                            <m:t>,</m:t>
                          </m:r>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2</m:t>
                              </m:r>
                            </m:sub>
                          </m:sSub>
                          <m:r>
                            <a:rPr lang="es-CO" i="1">
                              <a:latin typeface="Cambria Math"/>
                              <a:ea typeface="Cambria Math"/>
                            </a:rPr>
                            <m:t>,…,</m:t>
                          </m:r>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𝑘</m:t>
                              </m:r>
                            </m:sub>
                          </m:sSub>
                        </m:e>
                      </m:d>
                    </m:oMath>
                  </m:oMathPara>
                </a14:m>
                <a:endParaRPr lang="es-CO" b="1" dirty="0"/>
              </a:p>
              <a:p>
                <a:pPr marL="0" indent="0" algn="just">
                  <a:buNone/>
                </a:pPr>
                <a:r>
                  <a:rPr lang="es-CO" dirty="0"/>
                  <a:t>Entonces</a:t>
                </a:r>
              </a:p>
              <a:p>
                <a:pPr marL="0" indent="0">
                  <a:buNone/>
                </a:pPr>
                <a14:m>
                  <m:oMathPara xmlns:m="http://schemas.openxmlformats.org/officeDocument/2006/math">
                    <m:oMathParaPr>
                      <m:jc m:val="centerGroup"/>
                    </m:oMathParaPr>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r>
                            <a:rPr lang="es-CO" i="1">
                              <a:latin typeface="Cambria Math"/>
                            </a:rPr>
                            <m:t>𝑞</m:t>
                          </m:r>
                          <m:r>
                            <a:rPr lang="es-CO" i="1">
                              <a:latin typeface="Cambria Math"/>
                            </a:rPr>
                            <m:t>,</m:t>
                          </m:r>
                          <m:r>
                            <a:rPr lang="en-US" i="1">
                              <a:latin typeface="Cambria Math"/>
                            </a:rPr>
                            <m:t>𝑤</m:t>
                          </m:r>
                        </m:e>
                      </m:d>
                      <m:r>
                        <a:rPr lang="en-US" b="0" i="1" smtClean="0">
                          <a:latin typeface="Cambria Math"/>
                        </a:rPr>
                        <m:t>=</m:t>
                      </m:r>
                      <m:nary>
                        <m:naryPr>
                          <m:chr m:val="⋃"/>
                          <m:ctrlPr>
                            <a:rPr lang="es-CO" i="1">
                              <a:latin typeface="Cambria Math" panose="02040503050406030204" pitchFamily="18" charset="0"/>
                              <a:ea typeface="Cambria Math"/>
                            </a:rPr>
                          </m:ctrlPr>
                        </m:naryPr>
                        <m:sub>
                          <m:r>
                            <m:rPr>
                              <m:brk m:alnAt="23"/>
                            </m:rPr>
                            <a:rPr lang="es-CO" i="1">
                              <a:latin typeface="Cambria Math"/>
                              <a:ea typeface="Cambria Math"/>
                            </a:rPr>
                            <m:t>𝑖</m:t>
                          </m:r>
                          <m:r>
                            <a:rPr lang="es-CO" i="1">
                              <a:latin typeface="Cambria Math"/>
                              <a:ea typeface="Cambria Math"/>
                            </a:rPr>
                            <m:t>=1</m:t>
                          </m:r>
                        </m:sub>
                        <m:sup>
                          <m:r>
                            <a:rPr lang="es-CO" i="1">
                              <a:latin typeface="Cambria Math"/>
                              <a:ea typeface="Cambria Math"/>
                            </a:rPr>
                            <m:t>𝑘</m:t>
                          </m:r>
                        </m:sup>
                        <m:e>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𝑖</m:t>
                                  </m:r>
                                </m:sub>
                              </m:sSub>
                              <m:r>
                                <a:rPr lang="es-CO" i="1">
                                  <a:latin typeface="Cambria Math"/>
                                  <a:ea typeface="Cambria Math"/>
                                </a:rPr>
                                <m:t>,</m:t>
                              </m:r>
                              <m:r>
                                <a:rPr lang="es-CO" i="1">
                                  <a:latin typeface="Cambria Math"/>
                                  <a:ea typeface="Cambria Math"/>
                                </a:rPr>
                                <m:t>𝑎</m:t>
                              </m:r>
                            </m:e>
                          </m:d>
                        </m:e>
                      </m:nary>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𝑟</m:t>
                          </m:r>
                        </m:e>
                        <m:sub>
                          <m:r>
                            <a:rPr lang="en-US" b="0" i="1" smtClean="0">
                              <a:latin typeface="Cambria Math"/>
                              <a:ea typeface="Cambria Math"/>
                            </a:rPr>
                            <m:t>1</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𝑟</m:t>
                          </m:r>
                        </m:e>
                        <m:sub>
                          <m:r>
                            <a:rPr lang="en-US" b="0" i="1" smtClean="0">
                              <a:latin typeface="Cambria Math"/>
                              <a:ea typeface="Cambria Math"/>
                            </a:rPr>
                            <m:t>2</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𝑟</m:t>
                          </m:r>
                        </m:e>
                        <m:sub>
                          <m:r>
                            <a:rPr lang="en-US" b="0" i="1" smtClean="0">
                              <a:latin typeface="Cambria Math"/>
                              <a:ea typeface="Cambria Math"/>
                            </a:rPr>
                            <m:t>𝑚</m:t>
                          </m:r>
                        </m:sub>
                      </m:sSub>
                      <m:r>
                        <a:rPr lang="en-US" b="0" i="1" smtClean="0">
                          <a:latin typeface="Cambria Math"/>
                          <a:ea typeface="Cambria Math"/>
                        </a:rPr>
                        <m:t>}</m:t>
                      </m:r>
                    </m:oMath>
                  </m:oMathPara>
                </a14:m>
                <a:endParaRPr lang="es-ES_tradnl" dirty="0"/>
              </a:p>
              <a:p>
                <a:pPr marL="0" indent="0">
                  <a:buNone/>
                </a:pPr>
                <a:endParaRPr lang="es-ES_tradnl"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852" t="-1752" r="-1852"/>
                </a:stretch>
              </a:blipFill>
            </p:spPr>
            <p:txBody>
              <a:bodyPr/>
              <a:lstStyle/>
              <a:p>
                <a:r>
                  <a:rPr lang="es-ES_tradnl">
                    <a:noFill/>
                  </a:rPr>
                  <a:t> </a:t>
                </a:r>
              </a:p>
            </p:txBody>
          </p:sp>
        </mc:Fallback>
      </mc:AlternateContent>
    </p:spTree>
    <p:extLst>
      <p:ext uri="{BB962C8B-B14F-4D97-AF65-F5344CB8AC3E}">
        <p14:creationId xmlns:p14="http://schemas.microsoft.com/office/powerpoint/2010/main" val="1033202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Elipse"/>
          <p:cNvSpPr/>
          <p:nvPr/>
        </p:nvSpPr>
        <p:spPr>
          <a:xfrm>
            <a:off x="2153191" y="2006870"/>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q</a:t>
            </a:r>
          </a:p>
        </p:txBody>
      </p:sp>
      <p:sp>
        <p:nvSpPr>
          <p:cNvPr id="9" name="8 Elipse"/>
          <p:cNvSpPr/>
          <p:nvPr/>
        </p:nvSpPr>
        <p:spPr>
          <a:xfrm>
            <a:off x="5203463" y="678718"/>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400" dirty="0"/>
              <a:t>p</a:t>
            </a:r>
            <a:r>
              <a:rPr lang="es-ES_tradnl" sz="1400" dirty="0"/>
              <a:t>1</a:t>
            </a:r>
            <a:endParaRPr lang="es-ES_tradnl" sz="2400" dirty="0"/>
          </a:p>
        </p:txBody>
      </p:sp>
      <p:sp>
        <p:nvSpPr>
          <p:cNvPr id="14" name="13 Elipse"/>
          <p:cNvSpPr/>
          <p:nvPr/>
        </p:nvSpPr>
        <p:spPr>
          <a:xfrm>
            <a:off x="5210711" y="2039850"/>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400" dirty="0"/>
              <a:t>p</a:t>
            </a:r>
            <a:r>
              <a:rPr lang="es-ES_tradnl" sz="1400" dirty="0"/>
              <a:t>2</a:t>
            </a:r>
            <a:endParaRPr lang="es-ES_tradnl" sz="2400" dirty="0"/>
          </a:p>
        </p:txBody>
      </p:sp>
      <p:sp>
        <p:nvSpPr>
          <p:cNvPr id="15" name="14 Elipse"/>
          <p:cNvSpPr/>
          <p:nvPr/>
        </p:nvSpPr>
        <p:spPr>
          <a:xfrm>
            <a:off x="5203463" y="3807070"/>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400" dirty="0" err="1"/>
              <a:t>p</a:t>
            </a:r>
            <a:r>
              <a:rPr lang="es-ES_tradnl" sz="1400" dirty="0" err="1"/>
              <a:t>k</a:t>
            </a:r>
            <a:endParaRPr lang="es-ES_tradnl" sz="2400" dirty="0"/>
          </a:p>
        </p:txBody>
      </p:sp>
      <p:sp>
        <p:nvSpPr>
          <p:cNvPr id="16" name="15 Elipse"/>
          <p:cNvSpPr/>
          <p:nvPr/>
        </p:nvSpPr>
        <p:spPr>
          <a:xfrm>
            <a:off x="7913831" y="247764"/>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400" dirty="0"/>
              <a:t>r</a:t>
            </a:r>
            <a:r>
              <a:rPr lang="es-ES_tradnl" sz="1400" dirty="0"/>
              <a:t>1</a:t>
            </a:r>
            <a:endParaRPr lang="es-ES_tradnl" sz="2400" dirty="0"/>
          </a:p>
        </p:txBody>
      </p:sp>
      <p:sp>
        <p:nvSpPr>
          <p:cNvPr id="17" name="16 Elipse"/>
          <p:cNvSpPr/>
          <p:nvPr/>
        </p:nvSpPr>
        <p:spPr>
          <a:xfrm>
            <a:off x="7911127" y="1039068"/>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400" dirty="0"/>
              <a:t>r</a:t>
            </a:r>
            <a:r>
              <a:rPr lang="es-ES_tradnl" sz="1400" dirty="0"/>
              <a:t>2</a:t>
            </a:r>
            <a:endParaRPr lang="es-ES_tradnl" sz="2400" dirty="0"/>
          </a:p>
        </p:txBody>
      </p:sp>
      <p:sp>
        <p:nvSpPr>
          <p:cNvPr id="18" name="17 Elipse"/>
          <p:cNvSpPr/>
          <p:nvPr/>
        </p:nvSpPr>
        <p:spPr>
          <a:xfrm>
            <a:off x="7911127" y="4979022"/>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400" dirty="0" err="1"/>
              <a:t>r</a:t>
            </a:r>
            <a:r>
              <a:rPr lang="es-ES_tradnl" sz="1400" dirty="0" err="1"/>
              <a:t>m</a:t>
            </a:r>
            <a:endParaRPr lang="es-ES_tradnl" sz="2400" dirty="0"/>
          </a:p>
        </p:txBody>
      </p:sp>
      <p:sp>
        <p:nvSpPr>
          <p:cNvPr id="19" name="18 Elipse"/>
          <p:cNvSpPr/>
          <p:nvPr/>
        </p:nvSpPr>
        <p:spPr>
          <a:xfrm>
            <a:off x="7913831" y="1844343"/>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400" dirty="0"/>
              <a:t>r</a:t>
            </a:r>
            <a:r>
              <a:rPr lang="es-ES_tradnl" sz="1400" dirty="0"/>
              <a:t>3</a:t>
            </a:r>
            <a:endParaRPr lang="es-ES_tradnl" sz="2400" dirty="0"/>
          </a:p>
        </p:txBody>
      </p:sp>
      <p:cxnSp>
        <p:nvCxnSpPr>
          <p:cNvPr id="21" name="20 Conector recto de flecha"/>
          <p:cNvCxnSpPr>
            <a:stCxn id="26" idx="3"/>
            <a:endCxn id="9" idx="2"/>
          </p:cNvCxnSpPr>
          <p:nvPr/>
        </p:nvCxnSpPr>
        <p:spPr>
          <a:xfrm flipV="1">
            <a:off x="4122628" y="1038758"/>
            <a:ext cx="1080835" cy="531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22 Conector recto de flecha"/>
          <p:cNvCxnSpPr>
            <a:stCxn id="5" idx="7"/>
          </p:cNvCxnSpPr>
          <p:nvPr/>
        </p:nvCxnSpPr>
        <p:spPr>
          <a:xfrm flipV="1">
            <a:off x="2767818" y="1731022"/>
            <a:ext cx="915797" cy="38130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25 CuadroTexto"/>
          <p:cNvSpPr txBox="1"/>
          <p:nvPr/>
        </p:nvSpPr>
        <p:spPr>
          <a:xfrm>
            <a:off x="3654230" y="1278079"/>
            <a:ext cx="468398" cy="584775"/>
          </a:xfrm>
          <a:prstGeom prst="rect">
            <a:avLst/>
          </a:prstGeom>
          <a:noFill/>
        </p:spPr>
        <p:txBody>
          <a:bodyPr wrap="none" rtlCol="0">
            <a:spAutoFit/>
          </a:bodyPr>
          <a:lstStyle/>
          <a:p>
            <a:r>
              <a:rPr lang="es-ES_tradnl" sz="3200" dirty="0"/>
              <a:t>…</a:t>
            </a:r>
          </a:p>
        </p:txBody>
      </p:sp>
      <p:cxnSp>
        <p:nvCxnSpPr>
          <p:cNvPr id="27" name="26 Conector recto de flecha"/>
          <p:cNvCxnSpPr>
            <a:stCxn id="29" idx="3"/>
            <a:endCxn id="14" idx="2"/>
          </p:cNvCxnSpPr>
          <p:nvPr/>
        </p:nvCxnSpPr>
        <p:spPr>
          <a:xfrm>
            <a:off x="4122628" y="2366910"/>
            <a:ext cx="1088083" cy="329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27 Conector recto de flecha"/>
          <p:cNvCxnSpPr>
            <a:stCxn id="5" idx="6"/>
            <a:endCxn id="29" idx="1"/>
          </p:cNvCxnSpPr>
          <p:nvPr/>
        </p:nvCxnSpPr>
        <p:spPr>
          <a:xfrm>
            <a:off x="2873271" y="2366910"/>
            <a:ext cx="78095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9" name="28 CuadroTexto"/>
          <p:cNvSpPr txBox="1"/>
          <p:nvPr/>
        </p:nvSpPr>
        <p:spPr>
          <a:xfrm>
            <a:off x="3654230" y="2074522"/>
            <a:ext cx="468398" cy="584775"/>
          </a:xfrm>
          <a:prstGeom prst="rect">
            <a:avLst/>
          </a:prstGeom>
          <a:noFill/>
        </p:spPr>
        <p:txBody>
          <a:bodyPr wrap="none" rtlCol="0">
            <a:spAutoFit/>
          </a:bodyPr>
          <a:lstStyle/>
          <a:p>
            <a:r>
              <a:rPr lang="es-ES_tradnl" sz="3200" dirty="0"/>
              <a:t>…</a:t>
            </a:r>
          </a:p>
        </p:txBody>
      </p:sp>
      <p:cxnSp>
        <p:nvCxnSpPr>
          <p:cNvPr id="42" name="41 Conector recto de flecha"/>
          <p:cNvCxnSpPr>
            <a:stCxn id="9" idx="6"/>
            <a:endCxn id="16" idx="2"/>
          </p:cNvCxnSpPr>
          <p:nvPr/>
        </p:nvCxnSpPr>
        <p:spPr>
          <a:xfrm flipV="1">
            <a:off x="5923543" y="607804"/>
            <a:ext cx="1990288" cy="4309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5" name="44 Conector recto de flecha"/>
          <p:cNvCxnSpPr>
            <a:stCxn id="9" idx="6"/>
            <a:endCxn id="17" idx="2"/>
          </p:cNvCxnSpPr>
          <p:nvPr/>
        </p:nvCxnSpPr>
        <p:spPr>
          <a:xfrm>
            <a:off x="5923543" y="1038758"/>
            <a:ext cx="1987584" cy="3603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47 Conector recto de flecha"/>
          <p:cNvCxnSpPr>
            <a:stCxn id="14" idx="6"/>
            <a:endCxn id="19" idx="2"/>
          </p:cNvCxnSpPr>
          <p:nvPr/>
        </p:nvCxnSpPr>
        <p:spPr>
          <a:xfrm flipV="1">
            <a:off x="5930791" y="2204383"/>
            <a:ext cx="1983040" cy="1955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52 CuadroTexto"/>
          <p:cNvSpPr txBox="1"/>
          <p:nvPr/>
        </p:nvSpPr>
        <p:spPr>
          <a:xfrm>
            <a:off x="8039672" y="4394247"/>
            <a:ext cx="468398" cy="584775"/>
          </a:xfrm>
          <a:prstGeom prst="rect">
            <a:avLst/>
          </a:prstGeom>
          <a:noFill/>
        </p:spPr>
        <p:txBody>
          <a:bodyPr wrap="none" rtlCol="0">
            <a:spAutoFit/>
          </a:bodyPr>
          <a:lstStyle/>
          <a:p>
            <a:r>
              <a:rPr lang="es-ES_tradnl" sz="3200" dirty="0"/>
              <a:t>…</a:t>
            </a:r>
          </a:p>
        </p:txBody>
      </p:sp>
      <p:cxnSp>
        <p:nvCxnSpPr>
          <p:cNvPr id="54" name="53 Conector recto de flecha"/>
          <p:cNvCxnSpPr>
            <a:stCxn id="15" idx="6"/>
            <a:endCxn id="18" idx="2"/>
          </p:cNvCxnSpPr>
          <p:nvPr/>
        </p:nvCxnSpPr>
        <p:spPr>
          <a:xfrm>
            <a:off x="5923543" y="4167110"/>
            <a:ext cx="1987584" cy="11719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57 Elipse"/>
          <p:cNvSpPr/>
          <p:nvPr/>
        </p:nvSpPr>
        <p:spPr>
          <a:xfrm>
            <a:off x="7913831" y="2867583"/>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400" dirty="0"/>
              <a:t>r</a:t>
            </a:r>
            <a:r>
              <a:rPr lang="es-ES_tradnl" sz="1400" dirty="0"/>
              <a:t>4</a:t>
            </a:r>
            <a:endParaRPr lang="es-ES_tradnl" sz="2400" dirty="0"/>
          </a:p>
        </p:txBody>
      </p:sp>
      <p:cxnSp>
        <p:nvCxnSpPr>
          <p:cNvPr id="60" name="59 Conector recto de flecha"/>
          <p:cNvCxnSpPr>
            <a:stCxn id="14" idx="6"/>
            <a:endCxn id="58" idx="2"/>
          </p:cNvCxnSpPr>
          <p:nvPr/>
        </p:nvCxnSpPr>
        <p:spPr>
          <a:xfrm>
            <a:off x="5930791" y="2399890"/>
            <a:ext cx="1983040" cy="8277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7" name="66 Elipse"/>
          <p:cNvSpPr/>
          <p:nvPr/>
        </p:nvSpPr>
        <p:spPr>
          <a:xfrm>
            <a:off x="7913831" y="3696615"/>
            <a:ext cx="720080" cy="720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400" dirty="0"/>
              <a:t>r</a:t>
            </a:r>
            <a:r>
              <a:rPr lang="es-ES_tradnl" sz="1400" dirty="0"/>
              <a:t>5</a:t>
            </a:r>
            <a:endParaRPr lang="es-ES_tradnl" sz="2400" dirty="0"/>
          </a:p>
        </p:txBody>
      </p:sp>
      <p:cxnSp>
        <p:nvCxnSpPr>
          <p:cNvPr id="73" name="72 Conector recto de flecha"/>
          <p:cNvCxnSpPr>
            <a:stCxn id="14" idx="6"/>
            <a:endCxn id="67" idx="2"/>
          </p:cNvCxnSpPr>
          <p:nvPr/>
        </p:nvCxnSpPr>
        <p:spPr>
          <a:xfrm>
            <a:off x="5930791" y="2399890"/>
            <a:ext cx="1983040" cy="16567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1" name="90 Conector recto de flecha"/>
          <p:cNvCxnSpPr>
            <a:stCxn id="93" idx="3"/>
            <a:endCxn id="15" idx="2"/>
          </p:cNvCxnSpPr>
          <p:nvPr/>
        </p:nvCxnSpPr>
        <p:spPr>
          <a:xfrm>
            <a:off x="4144372" y="3514683"/>
            <a:ext cx="1059091" cy="6524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2" name="91 Conector recto de flecha"/>
          <p:cNvCxnSpPr>
            <a:stCxn id="5" idx="5"/>
          </p:cNvCxnSpPr>
          <p:nvPr/>
        </p:nvCxnSpPr>
        <p:spPr>
          <a:xfrm>
            <a:off x="2767818" y="2621497"/>
            <a:ext cx="915797" cy="6792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3" name="92 CuadroTexto"/>
          <p:cNvSpPr txBox="1"/>
          <p:nvPr/>
        </p:nvSpPr>
        <p:spPr>
          <a:xfrm>
            <a:off x="3675974" y="3222295"/>
            <a:ext cx="468398" cy="584775"/>
          </a:xfrm>
          <a:prstGeom prst="rect">
            <a:avLst/>
          </a:prstGeom>
          <a:noFill/>
        </p:spPr>
        <p:txBody>
          <a:bodyPr wrap="none" rtlCol="0">
            <a:spAutoFit/>
          </a:bodyPr>
          <a:lstStyle/>
          <a:p>
            <a:r>
              <a:rPr lang="es-ES_tradnl" sz="3200" dirty="0"/>
              <a:t>…</a:t>
            </a:r>
          </a:p>
        </p:txBody>
      </p:sp>
      <mc:AlternateContent xmlns:mc="http://schemas.openxmlformats.org/markup-compatibility/2006" xmlns:a14="http://schemas.microsoft.com/office/drawing/2010/main">
        <mc:Choice Requires="a14">
          <p:sp>
            <p:nvSpPr>
              <p:cNvPr id="101" name="100 Rectángulo"/>
              <p:cNvSpPr/>
              <p:nvPr/>
            </p:nvSpPr>
            <p:spPr>
              <a:xfrm>
                <a:off x="6768034" y="238506"/>
                <a:ext cx="5168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sz="3200" i="1">
                          <a:latin typeface="Cambria Math"/>
                          <a:ea typeface="Cambria Math"/>
                        </a:rPr>
                        <m:t>𝑎</m:t>
                      </m:r>
                    </m:oMath>
                  </m:oMathPara>
                </a14:m>
                <a:endParaRPr lang="es-ES_tradnl" sz="3200" dirty="0"/>
              </a:p>
            </p:txBody>
          </p:sp>
        </mc:Choice>
        <mc:Fallback xmlns="">
          <p:sp>
            <p:nvSpPr>
              <p:cNvPr id="101" name="100 Rectángulo"/>
              <p:cNvSpPr>
                <a:spLocks noRot="1" noChangeAspect="1" noMove="1" noResize="1" noEditPoints="1" noAdjustHandles="1" noChangeArrowheads="1" noChangeShapeType="1" noTextEdit="1"/>
              </p:cNvSpPr>
              <p:nvPr/>
            </p:nvSpPr>
            <p:spPr>
              <a:xfrm>
                <a:off x="6768034" y="238506"/>
                <a:ext cx="516873" cy="584775"/>
              </a:xfrm>
              <a:prstGeom prst="rect">
                <a:avLst/>
              </a:prstGeom>
              <a:blipFill rotWithShape="1">
                <a:blip r:embed="rId2"/>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2" name="101 Rectángulo"/>
              <p:cNvSpPr/>
              <p:nvPr/>
            </p:nvSpPr>
            <p:spPr>
              <a:xfrm>
                <a:off x="6768034" y="746680"/>
                <a:ext cx="5168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sz="3200" i="1">
                          <a:latin typeface="Cambria Math"/>
                          <a:ea typeface="Cambria Math"/>
                        </a:rPr>
                        <m:t>𝑎</m:t>
                      </m:r>
                    </m:oMath>
                  </m:oMathPara>
                </a14:m>
                <a:endParaRPr lang="es-ES_tradnl" sz="3200" dirty="0"/>
              </a:p>
            </p:txBody>
          </p:sp>
        </mc:Choice>
        <mc:Fallback xmlns="">
          <p:sp>
            <p:nvSpPr>
              <p:cNvPr id="102" name="101 Rectángulo"/>
              <p:cNvSpPr>
                <a:spLocks noRot="1" noChangeAspect="1" noMove="1" noResize="1" noEditPoints="1" noAdjustHandles="1" noChangeArrowheads="1" noChangeShapeType="1" noTextEdit="1"/>
              </p:cNvSpPr>
              <p:nvPr/>
            </p:nvSpPr>
            <p:spPr>
              <a:xfrm>
                <a:off x="6768034" y="746680"/>
                <a:ext cx="516873" cy="584775"/>
              </a:xfrm>
              <a:prstGeom prst="rect">
                <a:avLst/>
              </a:prstGeom>
              <a:blipFill rotWithShape="1">
                <a:blip r:embed="rId3"/>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3" name="102 Rectángulo"/>
              <p:cNvSpPr/>
              <p:nvPr/>
            </p:nvSpPr>
            <p:spPr>
              <a:xfrm>
                <a:off x="6768034" y="1722441"/>
                <a:ext cx="5168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sz="3200" i="1">
                          <a:latin typeface="Cambria Math"/>
                          <a:ea typeface="Cambria Math"/>
                        </a:rPr>
                        <m:t>𝑎</m:t>
                      </m:r>
                    </m:oMath>
                  </m:oMathPara>
                </a14:m>
                <a:endParaRPr lang="es-ES_tradnl" sz="3200" dirty="0"/>
              </a:p>
            </p:txBody>
          </p:sp>
        </mc:Choice>
        <mc:Fallback xmlns="">
          <p:sp>
            <p:nvSpPr>
              <p:cNvPr id="103" name="102 Rectángulo"/>
              <p:cNvSpPr>
                <a:spLocks noRot="1" noChangeAspect="1" noMove="1" noResize="1" noEditPoints="1" noAdjustHandles="1" noChangeArrowheads="1" noChangeShapeType="1" noTextEdit="1"/>
              </p:cNvSpPr>
              <p:nvPr/>
            </p:nvSpPr>
            <p:spPr>
              <a:xfrm>
                <a:off x="6768034" y="1722441"/>
                <a:ext cx="516873" cy="584775"/>
              </a:xfrm>
              <a:prstGeom prst="rect">
                <a:avLst/>
              </a:prstGeom>
              <a:blipFill rotWithShape="1">
                <a:blip r:embed="rId4"/>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4" name="103 Rectángulo"/>
              <p:cNvSpPr/>
              <p:nvPr/>
            </p:nvSpPr>
            <p:spPr>
              <a:xfrm>
                <a:off x="6768034" y="2290018"/>
                <a:ext cx="5168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sz="3200" i="1">
                          <a:latin typeface="Cambria Math"/>
                          <a:ea typeface="Cambria Math"/>
                        </a:rPr>
                        <m:t>𝑎</m:t>
                      </m:r>
                    </m:oMath>
                  </m:oMathPara>
                </a14:m>
                <a:endParaRPr lang="es-ES_tradnl" sz="3200" dirty="0"/>
              </a:p>
            </p:txBody>
          </p:sp>
        </mc:Choice>
        <mc:Fallback xmlns="">
          <p:sp>
            <p:nvSpPr>
              <p:cNvPr id="104" name="103 Rectángulo"/>
              <p:cNvSpPr>
                <a:spLocks noRot="1" noChangeAspect="1" noMove="1" noResize="1" noEditPoints="1" noAdjustHandles="1" noChangeArrowheads="1" noChangeShapeType="1" noTextEdit="1"/>
              </p:cNvSpPr>
              <p:nvPr/>
            </p:nvSpPr>
            <p:spPr>
              <a:xfrm>
                <a:off x="6768034" y="2290018"/>
                <a:ext cx="516873" cy="584775"/>
              </a:xfrm>
              <a:prstGeom prst="rect">
                <a:avLst/>
              </a:prstGeom>
              <a:blipFill rotWithShape="1">
                <a:blip r:embed="rId5"/>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5" name="104 Rectángulo"/>
              <p:cNvSpPr/>
              <p:nvPr/>
            </p:nvSpPr>
            <p:spPr>
              <a:xfrm>
                <a:off x="6768034" y="2810225"/>
                <a:ext cx="5168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sz="3200" i="1">
                          <a:latin typeface="Cambria Math"/>
                          <a:ea typeface="Cambria Math"/>
                        </a:rPr>
                        <m:t>𝑎</m:t>
                      </m:r>
                    </m:oMath>
                  </m:oMathPara>
                </a14:m>
                <a:endParaRPr lang="es-ES_tradnl" sz="3200" dirty="0"/>
              </a:p>
            </p:txBody>
          </p:sp>
        </mc:Choice>
        <mc:Fallback xmlns="">
          <p:sp>
            <p:nvSpPr>
              <p:cNvPr id="105" name="104 Rectángulo"/>
              <p:cNvSpPr>
                <a:spLocks noRot="1" noChangeAspect="1" noMove="1" noResize="1" noEditPoints="1" noAdjustHandles="1" noChangeArrowheads="1" noChangeShapeType="1" noTextEdit="1"/>
              </p:cNvSpPr>
              <p:nvPr/>
            </p:nvSpPr>
            <p:spPr>
              <a:xfrm>
                <a:off x="6768034" y="2810225"/>
                <a:ext cx="516873" cy="584775"/>
              </a:xfrm>
              <a:prstGeom prst="rect">
                <a:avLst/>
              </a:prstGeom>
              <a:blipFill rotWithShape="1">
                <a:blip r:embed="rId6"/>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6" name="105 Rectángulo"/>
              <p:cNvSpPr/>
              <p:nvPr/>
            </p:nvSpPr>
            <p:spPr>
              <a:xfrm>
                <a:off x="6768033" y="4234762"/>
                <a:ext cx="5168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sz="3200" i="1">
                          <a:latin typeface="Cambria Math"/>
                          <a:ea typeface="Cambria Math"/>
                        </a:rPr>
                        <m:t>𝑎</m:t>
                      </m:r>
                    </m:oMath>
                  </m:oMathPara>
                </a14:m>
                <a:endParaRPr lang="es-ES_tradnl" sz="3200" dirty="0"/>
              </a:p>
            </p:txBody>
          </p:sp>
        </mc:Choice>
        <mc:Fallback xmlns="">
          <p:sp>
            <p:nvSpPr>
              <p:cNvPr id="106" name="105 Rectángulo"/>
              <p:cNvSpPr>
                <a:spLocks noRot="1" noChangeAspect="1" noMove="1" noResize="1" noEditPoints="1" noAdjustHandles="1" noChangeArrowheads="1" noChangeShapeType="1" noTextEdit="1"/>
              </p:cNvSpPr>
              <p:nvPr/>
            </p:nvSpPr>
            <p:spPr>
              <a:xfrm>
                <a:off x="6768033" y="4234762"/>
                <a:ext cx="516873" cy="584775"/>
              </a:xfrm>
              <a:prstGeom prst="rect">
                <a:avLst/>
              </a:prstGeom>
              <a:blipFill rotWithShape="1">
                <a:blip r:embed="rId7"/>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7" name="106 Rectángulo"/>
              <p:cNvSpPr/>
              <p:nvPr/>
            </p:nvSpPr>
            <p:spPr>
              <a:xfrm>
                <a:off x="868908" y="4265540"/>
                <a:ext cx="40087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CO" sz="2800" i="1">
                              <a:latin typeface="Cambria Math" panose="02040503050406030204" pitchFamily="18" charset="0"/>
                            </a:rPr>
                          </m:ctrlPr>
                        </m:sSupPr>
                        <m:e>
                          <m:r>
                            <a:rPr lang="es-CO" sz="2800" i="1">
                              <a:latin typeface="Cambria Math"/>
                              <a:ea typeface="Cambria Math"/>
                            </a:rPr>
                            <m:t>𝛿</m:t>
                          </m:r>
                        </m:e>
                        <m:sup>
                          <m:r>
                            <a:rPr lang="es-CO" sz="2800" i="1">
                              <a:latin typeface="Cambria Math"/>
                            </a:rPr>
                            <m:t>∗</m:t>
                          </m:r>
                        </m:sup>
                      </m:sSup>
                      <m:d>
                        <m:dPr>
                          <m:ctrlPr>
                            <a:rPr lang="es-CO" sz="2800" i="1">
                              <a:latin typeface="Cambria Math" panose="02040503050406030204" pitchFamily="18" charset="0"/>
                            </a:rPr>
                          </m:ctrlPr>
                        </m:dPr>
                        <m:e>
                          <m:r>
                            <a:rPr lang="es-CO" sz="2800" i="1">
                              <a:latin typeface="Cambria Math"/>
                            </a:rPr>
                            <m:t>𝑞</m:t>
                          </m:r>
                          <m:r>
                            <a:rPr lang="es-CO" sz="2800" i="1">
                              <a:latin typeface="Cambria Math"/>
                            </a:rPr>
                            <m:t>,</m:t>
                          </m:r>
                          <m:r>
                            <a:rPr lang="es-CO" sz="2800" i="1">
                              <a:latin typeface="Cambria Math"/>
                            </a:rPr>
                            <m:t>𝑥</m:t>
                          </m:r>
                        </m:e>
                      </m:d>
                      <m:r>
                        <a:rPr lang="es-CO" sz="2800" i="1">
                          <a:latin typeface="Cambria Math"/>
                          <a:ea typeface="Cambria Math"/>
                        </a:rPr>
                        <m:t>=</m:t>
                      </m:r>
                      <m:d>
                        <m:dPr>
                          <m:begChr m:val="{"/>
                          <m:endChr m:val="}"/>
                          <m:ctrlPr>
                            <a:rPr lang="es-CO" sz="2800" i="1">
                              <a:latin typeface="Cambria Math" panose="02040503050406030204" pitchFamily="18" charset="0"/>
                              <a:ea typeface="Cambria Math"/>
                            </a:rPr>
                          </m:ctrlPr>
                        </m:dPr>
                        <m:e>
                          <m:sSub>
                            <m:sSubPr>
                              <m:ctrlPr>
                                <a:rPr lang="es-CO" sz="2800" i="1">
                                  <a:latin typeface="Cambria Math" panose="02040503050406030204" pitchFamily="18" charset="0"/>
                                  <a:ea typeface="Cambria Math"/>
                                </a:rPr>
                              </m:ctrlPr>
                            </m:sSubPr>
                            <m:e>
                              <m:r>
                                <a:rPr lang="es-CO" sz="2800" i="1">
                                  <a:latin typeface="Cambria Math"/>
                                  <a:ea typeface="Cambria Math"/>
                                </a:rPr>
                                <m:t>𝑝</m:t>
                              </m:r>
                            </m:e>
                            <m:sub>
                              <m:r>
                                <a:rPr lang="es-CO" sz="2800" i="1">
                                  <a:latin typeface="Cambria Math"/>
                                  <a:ea typeface="Cambria Math"/>
                                </a:rPr>
                                <m:t>1</m:t>
                              </m:r>
                            </m:sub>
                          </m:sSub>
                          <m:r>
                            <a:rPr lang="es-CO" sz="2800" i="1">
                              <a:latin typeface="Cambria Math"/>
                              <a:ea typeface="Cambria Math"/>
                            </a:rPr>
                            <m:t>,</m:t>
                          </m:r>
                          <m:sSub>
                            <m:sSubPr>
                              <m:ctrlPr>
                                <a:rPr lang="es-CO" sz="2800" i="1">
                                  <a:latin typeface="Cambria Math" panose="02040503050406030204" pitchFamily="18" charset="0"/>
                                  <a:ea typeface="Cambria Math"/>
                                </a:rPr>
                              </m:ctrlPr>
                            </m:sSubPr>
                            <m:e>
                              <m:r>
                                <a:rPr lang="es-CO" sz="2800" i="1">
                                  <a:latin typeface="Cambria Math"/>
                                  <a:ea typeface="Cambria Math"/>
                                </a:rPr>
                                <m:t>𝑝</m:t>
                              </m:r>
                            </m:e>
                            <m:sub>
                              <m:r>
                                <a:rPr lang="es-CO" sz="2800" i="1">
                                  <a:latin typeface="Cambria Math"/>
                                  <a:ea typeface="Cambria Math"/>
                                </a:rPr>
                                <m:t>2</m:t>
                              </m:r>
                            </m:sub>
                          </m:sSub>
                          <m:r>
                            <a:rPr lang="es-CO" sz="2800" i="1">
                              <a:latin typeface="Cambria Math"/>
                              <a:ea typeface="Cambria Math"/>
                            </a:rPr>
                            <m:t>,…,</m:t>
                          </m:r>
                          <m:sSub>
                            <m:sSubPr>
                              <m:ctrlPr>
                                <a:rPr lang="es-CO" sz="2800" i="1">
                                  <a:latin typeface="Cambria Math" panose="02040503050406030204" pitchFamily="18" charset="0"/>
                                  <a:ea typeface="Cambria Math"/>
                                </a:rPr>
                              </m:ctrlPr>
                            </m:sSubPr>
                            <m:e>
                              <m:r>
                                <a:rPr lang="es-CO" sz="2800" i="1">
                                  <a:latin typeface="Cambria Math"/>
                                  <a:ea typeface="Cambria Math"/>
                                </a:rPr>
                                <m:t>𝑝</m:t>
                              </m:r>
                            </m:e>
                            <m:sub>
                              <m:r>
                                <a:rPr lang="es-CO" sz="2800" i="1">
                                  <a:latin typeface="Cambria Math"/>
                                  <a:ea typeface="Cambria Math"/>
                                </a:rPr>
                                <m:t>𝑘</m:t>
                              </m:r>
                            </m:sub>
                          </m:sSub>
                        </m:e>
                      </m:d>
                    </m:oMath>
                  </m:oMathPara>
                </a14:m>
                <a:endParaRPr lang="es-ES_tradnl" sz="2800" dirty="0"/>
              </a:p>
            </p:txBody>
          </p:sp>
        </mc:Choice>
        <mc:Fallback xmlns="">
          <p:sp>
            <p:nvSpPr>
              <p:cNvPr id="107" name="106 Rectángulo"/>
              <p:cNvSpPr>
                <a:spLocks noRot="1" noChangeAspect="1" noMove="1" noResize="1" noEditPoints="1" noAdjustHandles="1" noChangeArrowheads="1" noChangeShapeType="1" noTextEdit="1"/>
              </p:cNvSpPr>
              <p:nvPr/>
            </p:nvSpPr>
            <p:spPr>
              <a:xfrm>
                <a:off x="868908" y="4265540"/>
                <a:ext cx="4008726" cy="523220"/>
              </a:xfrm>
              <a:prstGeom prst="rect">
                <a:avLst/>
              </a:prstGeom>
              <a:blipFill rotWithShape="1">
                <a:blip r:embed="rId8"/>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8" name="107 Rectángulo"/>
              <p:cNvSpPr/>
              <p:nvPr/>
            </p:nvSpPr>
            <p:spPr>
              <a:xfrm>
                <a:off x="1674192" y="5538536"/>
                <a:ext cx="6153736" cy="13194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CO" sz="2800" i="1">
                              <a:latin typeface="Cambria Math" panose="02040503050406030204" pitchFamily="18" charset="0"/>
                            </a:rPr>
                          </m:ctrlPr>
                        </m:sSupPr>
                        <m:e>
                          <m:r>
                            <a:rPr lang="es-CO" sz="2800" i="1">
                              <a:latin typeface="Cambria Math"/>
                              <a:ea typeface="Cambria Math"/>
                            </a:rPr>
                            <m:t>𝛿</m:t>
                          </m:r>
                        </m:e>
                        <m:sup>
                          <m:r>
                            <a:rPr lang="es-CO" sz="2800" i="1">
                              <a:latin typeface="Cambria Math"/>
                            </a:rPr>
                            <m:t>∗</m:t>
                          </m:r>
                        </m:sup>
                      </m:sSup>
                      <m:d>
                        <m:dPr>
                          <m:ctrlPr>
                            <a:rPr lang="es-CO" sz="2800" i="1">
                              <a:latin typeface="Cambria Math" panose="02040503050406030204" pitchFamily="18" charset="0"/>
                            </a:rPr>
                          </m:ctrlPr>
                        </m:dPr>
                        <m:e>
                          <m:r>
                            <a:rPr lang="es-CO" sz="2800" i="1">
                              <a:latin typeface="Cambria Math"/>
                            </a:rPr>
                            <m:t>𝑞</m:t>
                          </m:r>
                          <m:r>
                            <a:rPr lang="es-CO" sz="2800" i="1">
                              <a:latin typeface="Cambria Math"/>
                            </a:rPr>
                            <m:t>,</m:t>
                          </m:r>
                          <m:r>
                            <a:rPr lang="en-US" sz="2800" i="1">
                              <a:latin typeface="Cambria Math"/>
                            </a:rPr>
                            <m:t>𝑤</m:t>
                          </m:r>
                        </m:e>
                      </m:d>
                      <m:r>
                        <a:rPr lang="en-US" sz="2800" i="1">
                          <a:latin typeface="Cambria Math"/>
                        </a:rPr>
                        <m:t>=</m:t>
                      </m:r>
                      <m:nary>
                        <m:naryPr>
                          <m:chr m:val="⋃"/>
                          <m:ctrlPr>
                            <a:rPr lang="es-CO" sz="2800" i="1">
                              <a:latin typeface="Cambria Math" panose="02040503050406030204" pitchFamily="18" charset="0"/>
                              <a:ea typeface="Cambria Math"/>
                            </a:rPr>
                          </m:ctrlPr>
                        </m:naryPr>
                        <m:sub>
                          <m:r>
                            <m:rPr>
                              <m:brk m:alnAt="23"/>
                            </m:rPr>
                            <a:rPr lang="es-CO" sz="2800" i="1">
                              <a:latin typeface="Cambria Math"/>
                              <a:ea typeface="Cambria Math"/>
                            </a:rPr>
                            <m:t>𝑖</m:t>
                          </m:r>
                          <m:r>
                            <a:rPr lang="es-CO" sz="2800" i="1">
                              <a:latin typeface="Cambria Math"/>
                              <a:ea typeface="Cambria Math"/>
                            </a:rPr>
                            <m:t>=1</m:t>
                          </m:r>
                        </m:sub>
                        <m:sup>
                          <m:r>
                            <a:rPr lang="es-CO" sz="2800" i="1">
                              <a:latin typeface="Cambria Math"/>
                              <a:ea typeface="Cambria Math"/>
                            </a:rPr>
                            <m:t>𝑘</m:t>
                          </m:r>
                        </m:sup>
                        <m:e>
                          <m:r>
                            <a:rPr lang="es-CO" sz="2800" i="1">
                              <a:latin typeface="Cambria Math"/>
                              <a:ea typeface="Cambria Math"/>
                            </a:rPr>
                            <m:t>𝛿</m:t>
                          </m:r>
                          <m:d>
                            <m:dPr>
                              <m:ctrlPr>
                                <a:rPr lang="es-CO" sz="2800" i="1">
                                  <a:latin typeface="Cambria Math" panose="02040503050406030204" pitchFamily="18" charset="0"/>
                                  <a:ea typeface="Cambria Math"/>
                                </a:rPr>
                              </m:ctrlPr>
                            </m:dPr>
                            <m:e>
                              <m:sSub>
                                <m:sSubPr>
                                  <m:ctrlPr>
                                    <a:rPr lang="es-CO" sz="2800" i="1">
                                      <a:latin typeface="Cambria Math" panose="02040503050406030204" pitchFamily="18" charset="0"/>
                                      <a:ea typeface="Cambria Math"/>
                                    </a:rPr>
                                  </m:ctrlPr>
                                </m:sSubPr>
                                <m:e>
                                  <m:r>
                                    <a:rPr lang="es-CO" sz="2800" i="1">
                                      <a:latin typeface="Cambria Math"/>
                                      <a:ea typeface="Cambria Math"/>
                                    </a:rPr>
                                    <m:t>𝑝</m:t>
                                  </m:r>
                                </m:e>
                                <m:sub>
                                  <m:r>
                                    <a:rPr lang="es-CO" sz="2800" i="1">
                                      <a:latin typeface="Cambria Math"/>
                                      <a:ea typeface="Cambria Math"/>
                                    </a:rPr>
                                    <m:t>𝑖</m:t>
                                  </m:r>
                                </m:sub>
                              </m:sSub>
                              <m:r>
                                <a:rPr lang="es-CO" sz="2800" i="1">
                                  <a:latin typeface="Cambria Math"/>
                                  <a:ea typeface="Cambria Math"/>
                                </a:rPr>
                                <m:t>,</m:t>
                              </m:r>
                              <m:r>
                                <a:rPr lang="es-CO" sz="2800" i="1">
                                  <a:latin typeface="Cambria Math"/>
                                  <a:ea typeface="Cambria Math"/>
                                </a:rPr>
                                <m:t>𝑎</m:t>
                              </m:r>
                            </m:e>
                          </m:d>
                        </m:e>
                      </m:nary>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𝑟</m:t>
                          </m:r>
                        </m:e>
                        <m:sub>
                          <m:r>
                            <a:rPr lang="en-US" sz="2800" i="1">
                              <a:latin typeface="Cambria Math"/>
                              <a:ea typeface="Cambria Math"/>
                            </a:rPr>
                            <m:t>1</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𝑟</m:t>
                          </m:r>
                        </m:e>
                        <m:sub>
                          <m:r>
                            <a:rPr lang="en-US" sz="2800" i="1">
                              <a:latin typeface="Cambria Math"/>
                              <a:ea typeface="Cambria Math"/>
                            </a:rPr>
                            <m:t>2</m:t>
                          </m:r>
                        </m:sub>
                      </m:sSub>
                      <m:r>
                        <a:rPr lang="en-US" sz="2800" i="1">
                          <a:latin typeface="Cambria Math"/>
                          <a:ea typeface="Cambria Math"/>
                        </a:rPr>
                        <m:t>,…,</m:t>
                      </m:r>
                      <m:sSub>
                        <m:sSubPr>
                          <m:ctrlPr>
                            <a:rPr lang="en-US" sz="2800" i="1">
                              <a:latin typeface="Cambria Math" panose="02040503050406030204" pitchFamily="18" charset="0"/>
                              <a:ea typeface="Cambria Math"/>
                            </a:rPr>
                          </m:ctrlPr>
                        </m:sSubPr>
                        <m:e>
                          <m:r>
                            <a:rPr lang="en-US" sz="2800" i="1">
                              <a:latin typeface="Cambria Math"/>
                              <a:ea typeface="Cambria Math"/>
                            </a:rPr>
                            <m:t>𝑟</m:t>
                          </m:r>
                        </m:e>
                        <m:sub>
                          <m:r>
                            <a:rPr lang="en-US" sz="2800" i="1">
                              <a:latin typeface="Cambria Math"/>
                              <a:ea typeface="Cambria Math"/>
                            </a:rPr>
                            <m:t>𝑚</m:t>
                          </m:r>
                        </m:sub>
                      </m:sSub>
                      <m:r>
                        <a:rPr lang="en-US" sz="2800" i="1">
                          <a:latin typeface="Cambria Math"/>
                          <a:ea typeface="Cambria Math"/>
                        </a:rPr>
                        <m:t>}</m:t>
                      </m:r>
                    </m:oMath>
                  </m:oMathPara>
                </a14:m>
                <a:endParaRPr lang="es-ES_tradnl" sz="2800" dirty="0"/>
              </a:p>
            </p:txBody>
          </p:sp>
        </mc:Choice>
        <mc:Fallback xmlns="">
          <p:sp>
            <p:nvSpPr>
              <p:cNvPr id="108" name="107 Rectángulo"/>
              <p:cNvSpPr>
                <a:spLocks noRot="1" noChangeAspect="1" noMove="1" noResize="1" noEditPoints="1" noAdjustHandles="1" noChangeArrowheads="1" noChangeShapeType="1" noTextEdit="1"/>
              </p:cNvSpPr>
              <p:nvPr/>
            </p:nvSpPr>
            <p:spPr>
              <a:xfrm>
                <a:off x="1674192" y="5538536"/>
                <a:ext cx="6153736" cy="1319464"/>
              </a:xfrm>
              <a:prstGeom prst="rect">
                <a:avLst/>
              </a:prstGeom>
              <a:blipFill rotWithShape="1">
                <a:blip r:embed="rId9"/>
                <a:stretch>
                  <a:fillRect/>
                </a:stretch>
              </a:blipFill>
            </p:spPr>
            <p:txBody>
              <a:bodyPr/>
              <a:lstStyle/>
              <a:p>
                <a:r>
                  <a:rPr lang="es-ES_tradnl">
                    <a:noFill/>
                  </a:rPr>
                  <a:t> </a:t>
                </a:r>
              </a:p>
            </p:txBody>
          </p:sp>
        </mc:Fallback>
      </mc:AlternateContent>
      <p:sp>
        <p:nvSpPr>
          <p:cNvPr id="109" name="108 Elipse"/>
          <p:cNvSpPr/>
          <p:nvPr/>
        </p:nvSpPr>
        <p:spPr>
          <a:xfrm>
            <a:off x="4788043" y="238506"/>
            <a:ext cx="1512168" cy="4740516"/>
          </a:xfrm>
          <a:prstGeom prst="ellipse">
            <a:avLst/>
          </a:prstGeom>
          <a:noFill/>
          <a:ln w="57150">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p:sp>
        <p:nvSpPr>
          <p:cNvPr id="110" name="109 Elipse"/>
          <p:cNvSpPr/>
          <p:nvPr/>
        </p:nvSpPr>
        <p:spPr>
          <a:xfrm>
            <a:off x="7543775" y="0"/>
            <a:ext cx="1454783" cy="6205226"/>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11" name="110 Rectángulo"/>
              <p:cNvSpPr/>
              <p:nvPr/>
            </p:nvSpPr>
            <p:spPr>
              <a:xfrm>
                <a:off x="29384" y="3173395"/>
                <a:ext cx="23869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CO" sz="2800" i="1">
                              <a:latin typeface="Cambria Math" panose="02040503050406030204" pitchFamily="18" charset="0"/>
                            </a:rPr>
                          </m:ctrlPr>
                        </m:sSupPr>
                        <m:e>
                          <m:r>
                            <a:rPr lang="es-CO" sz="2800" i="1">
                              <a:latin typeface="Cambria Math"/>
                              <a:ea typeface="Cambria Math"/>
                            </a:rPr>
                            <m:t>𝛿</m:t>
                          </m:r>
                        </m:e>
                        <m:sup>
                          <m:r>
                            <a:rPr lang="es-CO" sz="2800" i="1">
                              <a:latin typeface="Cambria Math"/>
                            </a:rPr>
                            <m:t>∗</m:t>
                          </m:r>
                        </m:sup>
                      </m:sSup>
                      <m:d>
                        <m:dPr>
                          <m:ctrlPr>
                            <a:rPr lang="es-CO" sz="2800" i="1">
                              <a:latin typeface="Cambria Math" panose="02040503050406030204" pitchFamily="18" charset="0"/>
                            </a:rPr>
                          </m:ctrlPr>
                        </m:dPr>
                        <m:e>
                          <m:r>
                            <a:rPr lang="es-CO" sz="2800" i="1">
                              <a:latin typeface="Cambria Math"/>
                            </a:rPr>
                            <m:t>𝑞</m:t>
                          </m:r>
                          <m:r>
                            <a:rPr lang="es-CO" sz="2800" i="1">
                              <a:latin typeface="Cambria Math"/>
                            </a:rPr>
                            <m:t>,</m:t>
                          </m:r>
                          <m:r>
                            <a:rPr lang="es-CO" sz="2800" i="1">
                              <a:latin typeface="Cambria Math"/>
                              <a:ea typeface="Cambria Math"/>
                            </a:rPr>
                            <m:t>𝜖</m:t>
                          </m:r>
                        </m:e>
                      </m:d>
                      <m:r>
                        <a:rPr lang="es-CO" sz="2800" i="1">
                          <a:latin typeface="Cambria Math"/>
                          <a:ea typeface="Cambria Math"/>
                        </a:rPr>
                        <m:t>={</m:t>
                      </m:r>
                      <m:r>
                        <a:rPr lang="es-CO" sz="2800" i="1">
                          <a:latin typeface="Cambria Math"/>
                          <a:ea typeface="Cambria Math"/>
                        </a:rPr>
                        <m:t>𝑞</m:t>
                      </m:r>
                      <m:r>
                        <a:rPr lang="es-CO" sz="2800" i="1">
                          <a:latin typeface="Cambria Math"/>
                          <a:ea typeface="Cambria Math"/>
                        </a:rPr>
                        <m:t>}</m:t>
                      </m:r>
                    </m:oMath>
                  </m:oMathPara>
                </a14:m>
                <a:endParaRPr lang="es-ES_tradnl" sz="2800" dirty="0"/>
              </a:p>
            </p:txBody>
          </p:sp>
        </mc:Choice>
        <mc:Fallback xmlns="">
          <p:sp>
            <p:nvSpPr>
              <p:cNvPr id="111" name="110 Rectángulo"/>
              <p:cNvSpPr>
                <a:spLocks noRot="1" noChangeAspect="1" noMove="1" noResize="1" noEditPoints="1" noAdjustHandles="1" noChangeArrowheads="1" noChangeShapeType="1" noTextEdit="1"/>
              </p:cNvSpPr>
              <p:nvPr/>
            </p:nvSpPr>
            <p:spPr>
              <a:xfrm>
                <a:off x="29384" y="3173395"/>
                <a:ext cx="2386935" cy="523220"/>
              </a:xfrm>
              <a:prstGeom prst="rect">
                <a:avLst/>
              </a:prstGeom>
              <a:blipFill rotWithShape="1">
                <a:blip r:embed="rId10"/>
                <a:stretch>
                  <a:fillRect/>
                </a:stretch>
              </a:blipFill>
            </p:spPr>
            <p:txBody>
              <a:bodyPr/>
              <a:lstStyle/>
              <a:p>
                <a:r>
                  <a:rPr lang="es-ES_tradnl">
                    <a:noFill/>
                  </a:rPr>
                  <a:t> </a:t>
                </a:r>
              </a:p>
            </p:txBody>
          </p:sp>
        </mc:Fallback>
      </mc:AlternateContent>
      <p:sp>
        <p:nvSpPr>
          <p:cNvPr id="112" name="111 Elipse"/>
          <p:cNvSpPr/>
          <p:nvPr/>
        </p:nvSpPr>
        <p:spPr>
          <a:xfrm>
            <a:off x="2037310" y="1614709"/>
            <a:ext cx="950514" cy="1607586"/>
          </a:xfrm>
          <a:prstGeom prst="ellipse">
            <a:avLst/>
          </a:prstGeom>
          <a:noFill/>
          <a:ln w="57150">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13" name="112 Rectángulo"/>
              <p:cNvSpPr/>
              <p:nvPr/>
            </p:nvSpPr>
            <p:spPr>
              <a:xfrm>
                <a:off x="3609690" y="662842"/>
                <a:ext cx="50808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sz="3200" i="1">
                          <a:latin typeface="Cambria Math"/>
                        </a:rPr>
                        <m:t>𝑥</m:t>
                      </m:r>
                    </m:oMath>
                  </m:oMathPara>
                </a14:m>
                <a:endParaRPr lang="es-ES_tradnl" sz="3200" dirty="0"/>
              </a:p>
            </p:txBody>
          </p:sp>
        </mc:Choice>
        <mc:Fallback xmlns="">
          <p:sp>
            <p:nvSpPr>
              <p:cNvPr id="113" name="112 Rectángulo"/>
              <p:cNvSpPr>
                <a:spLocks noRot="1" noChangeAspect="1" noMove="1" noResize="1" noEditPoints="1" noAdjustHandles="1" noChangeArrowheads="1" noChangeShapeType="1" noTextEdit="1"/>
              </p:cNvSpPr>
              <p:nvPr/>
            </p:nvSpPr>
            <p:spPr>
              <a:xfrm>
                <a:off x="3609690" y="662842"/>
                <a:ext cx="508088" cy="584775"/>
              </a:xfrm>
              <a:prstGeom prst="rect">
                <a:avLst/>
              </a:prstGeom>
              <a:blipFill rotWithShape="1">
                <a:blip r:embed="rId11"/>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4" name="113 Rectángulo"/>
              <p:cNvSpPr/>
              <p:nvPr/>
            </p:nvSpPr>
            <p:spPr>
              <a:xfrm>
                <a:off x="3910173" y="1759148"/>
                <a:ext cx="50808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sz="3200" i="1">
                          <a:latin typeface="Cambria Math"/>
                        </a:rPr>
                        <m:t>𝑥</m:t>
                      </m:r>
                    </m:oMath>
                  </m:oMathPara>
                </a14:m>
                <a:endParaRPr lang="es-ES_tradnl" sz="3200" dirty="0"/>
              </a:p>
            </p:txBody>
          </p:sp>
        </mc:Choice>
        <mc:Fallback xmlns="">
          <p:sp>
            <p:nvSpPr>
              <p:cNvPr id="114" name="113 Rectángulo"/>
              <p:cNvSpPr>
                <a:spLocks noRot="1" noChangeAspect="1" noMove="1" noResize="1" noEditPoints="1" noAdjustHandles="1" noChangeArrowheads="1" noChangeShapeType="1" noTextEdit="1"/>
              </p:cNvSpPr>
              <p:nvPr/>
            </p:nvSpPr>
            <p:spPr>
              <a:xfrm>
                <a:off x="3910173" y="1759148"/>
                <a:ext cx="508088" cy="584775"/>
              </a:xfrm>
              <a:prstGeom prst="rect">
                <a:avLst/>
              </a:prstGeom>
              <a:blipFill rotWithShape="1">
                <a:blip r:embed="rId12"/>
                <a:stretch>
                  <a:fillRect/>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5" name="114 Rectángulo"/>
              <p:cNvSpPr/>
              <p:nvPr/>
            </p:nvSpPr>
            <p:spPr>
              <a:xfrm>
                <a:off x="3685143" y="2726950"/>
                <a:ext cx="50808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O" sz="3200" i="1">
                          <a:latin typeface="Cambria Math"/>
                        </a:rPr>
                        <m:t>𝑥</m:t>
                      </m:r>
                    </m:oMath>
                  </m:oMathPara>
                </a14:m>
                <a:endParaRPr lang="es-ES_tradnl" sz="3200" dirty="0"/>
              </a:p>
            </p:txBody>
          </p:sp>
        </mc:Choice>
        <mc:Fallback xmlns="">
          <p:sp>
            <p:nvSpPr>
              <p:cNvPr id="115" name="114 Rectángulo"/>
              <p:cNvSpPr>
                <a:spLocks noRot="1" noChangeAspect="1" noMove="1" noResize="1" noEditPoints="1" noAdjustHandles="1" noChangeArrowheads="1" noChangeShapeType="1" noTextEdit="1"/>
              </p:cNvSpPr>
              <p:nvPr/>
            </p:nvSpPr>
            <p:spPr>
              <a:xfrm>
                <a:off x="3685143" y="2726950"/>
                <a:ext cx="508088" cy="584775"/>
              </a:xfrm>
              <a:prstGeom prst="rect">
                <a:avLst/>
              </a:prstGeom>
              <a:blipFill rotWithShape="1">
                <a:blip r:embed="rId13"/>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740911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Extensión de la Función de Transición: 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457200" y="3645024"/>
                <a:ext cx="8229600" cy="2481139"/>
              </a:xfrm>
            </p:spPr>
            <p:txBody>
              <a:bodyPr/>
              <a:lstStyle/>
              <a:p>
                <a:r>
                  <a:rPr lang="es-CO" dirty="0"/>
                  <a:t>¿En que estado termina la palabra 011001 dado que se está en el estado </a:t>
                </a:r>
                <a14:m>
                  <m:oMath xmlns:m="http://schemas.openxmlformats.org/officeDocument/2006/math">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0</m:t>
                        </m:r>
                      </m:sub>
                    </m:sSub>
                  </m:oMath>
                </a14:m>
                <a:r>
                  <a:rPr lang="es-CO" dirty="0"/>
                  <a:t>?</a:t>
                </a:r>
              </a:p>
              <a:p>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457200" y="3645024"/>
                <a:ext cx="8229600" cy="2481139"/>
              </a:xfrm>
              <a:blipFill rotWithShape="1">
                <a:blip r:embed="rId3"/>
                <a:stretch>
                  <a:fillRect l="-1630" t="-3194"/>
                </a:stretch>
              </a:blipFill>
            </p:spPr>
            <p:txBody>
              <a:bodyPr/>
              <a:lstStyle/>
              <a:p>
                <a:r>
                  <a:rPr lang="es-ES_tradnl">
                    <a:noFill/>
                  </a:rPr>
                  <a:t> </a:t>
                </a:r>
              </a:p>
            </p:txBody>
          </p:sp>
        </mc:Fallback>
      </mc:AlternateContent>
      <p:pic>
        <p:nvPicPr>
          <p:cNvPr id="1027" name="Picture 3" descr="F:\Desktop\Temp\imagenesLP\EjemploUnoAF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414532"/>
            <a:ext cx="8647113"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620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Extensión de la Función de Transición: 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pPr marL="0" indent="0">
                  <a:buNone/>
                </a:pPr>
                <a14:m>
                  <m:oMath xmlns:m="http://schemas.openxmlformats.org/officeDocument/2006/math">
                    <m:r>
                      <a:rPr lang="es-CO" i="1" smtClean="0">
                        <a:latin typeface="Cambria Math"/>
                      </a:rPr>
                      <m:t>𝑤</m:t>
                    </m:r>
                    <m:r>
                      <a:rPr lang="es-CO" i="1" smtClean="0">
                        <a:latin typeface="Cambria Math"/>
                      </a:rPr>
                      <m:t>=</m:t>
                    </m:r>
                    <m:r>
                      <m:rPr>
                        <m:nor/>
                      </m:rPr>
                      <a:rPr lang="es-CO" b="0" i="0" dirty="0" smtClean="0"/>
                      <m:t>011001</m:t>
                    </m:r>
                    <m:r>
                      <m:rPr>
                        <m:nor/>
                      </m:rPr>
                      <a:rPr lang="es-CO" dirty="0"/>
                      <m:t>; </m:t>
                    </m:r>
                    <m:r>
                      <m:rPr>
                        <m:nor/>
                      </m:rPr>
                      <a:rPr lang="es-CO" dirty="0"/>
                      <m:t>q</m:t>
                    </m:r>
                    <m:r>
                      <m:rPr>
                        <m:nor/>
                      </m:rPr>
                      <a:rPr lang="es-CO" dirty="0"/>
                      <m:t> = </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0</m:t>
                        </m:r>
                      </m:sub>
                    </m:sSub>
                  </m:oMath>
                </a14:m>
                <a:r>
                  <a:rPr lang="es-CO" dirty="0"/>
                  <a:t> Estado final =¿?</a:t>
                </a:r>
              </a:p>
              <a:p>
                <a:pPr marL="0" indent="0">
                  <a:buNone/>
                </a:pPr>
                <a:r>
                  <a:rPr lang="es-CO" dirty="0"/>
                  <a:t>Por definición:</a:t>
                </a:r>
              </a:p>
              <a:p>
                <a:pPr marL="0" indent="0">
                  <a:buNone/>
                </a:pP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0</m:t>
                            </m:r>
                          </m:sub>
                        </m:sSub>
                        <m:r>
                          <a:rPr lang="es-CO" i="1">
                            <a:latin typeface="Cambria Math"/>
                          </a:rPr>
                          <m:t>,01100</m:t>
                        </m:r>
                        <m:r>
                          <a:rPr lang="en-US" b="0" i="1" smtClean="0">
                            <a:latin typeface="Cambria Math"/>
                          </a:rPr>
                          <m:t>1</m:t>
                        </m:r>
                      </m:e>
                    </m:d>
                    <m:r>
                      <a:rPr lang="es-CO" i="1">
                        <a:latin typeface="Cambria Math"/>
                      </a:rPr>
                      <m:t>=</m:t>
                    </m:r>
                    <m:nary>
                      <m:naryPr>
                        <m:chr m:val="⋃"/>
                        <m:ctrlPr>
                          <a:rPr lang="es-CO" i="1">
                            <a:latin typeface="Cambria Math" panose="02040503050406030204" pitchFamily="18" charset="0"/>
                            <a:ea typeface="Cambria Math"/>
                          </a:rPr>
                        </m:ctrlPr>
                      </m:naryPr>
                      <m:sub>
                        <m:r>
                          <m:rPr>
                            <m:brk m:alnAt="23"/>
                          </m:rPr>
                          <a:rPr lang="es-CO" i="1">
                            <a:latin typeface="Cambria Math"/>
                            <a:ea typeface="Cambria Math"/>
                          </a:rPr>
                          <m:t>𝑖</m:t>
                        </m:r>
                        <m:r>
                          <a:rPr lang="es-CO" i="1">
                            <a:latin typeface="Cambria Math"/>
                            <a:ea typeface="Cambria Math"/>
                          </a:rPr>
                          <m:t>=1</m:t>
                        </m:r>
                      </m:sub>
                      <m:sup>
                        <m:r>
                          <a:rPr lang="es-CO" i="1">
                            <a:latin typeface="Cambria Math"/>
                            <a:ea typeface="Cambria Math"/>
                          </a:rPr>
                          <m:t>𝑘</m:t>
                        </m:r>
                      </m:sup>
                      <m:e>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𝑖</m:t>
                                </m:r>
                              </m:sub>
                            </m:sSub>
                            <m:r>
                              <a:rPr lang="es-CO" i="1">
                                <a:latin typeface="Cambria Math"/>
                                <a:ea typeface="Cambria Math"/>
                              </a:rPr>
                              <m:t>,</m:t>
                            </m:r>
                            <m:r>
                              <a:rPr lang="es-CO" b="0" i="1" smtClean="0">
                                <a:latin typeface="Cambria Math"/>
                                <a:ea typeface="Cambria Math"/>
                              </a:rPr>
                              <m:t>1</m:t>
                            </m:r>
                          </m:e>
                        </m:d>
                      </m:e>
                    </m:nary>
                  </m:oMath>
                </a14:m>
                <a:r>
                  <a:rPr lang="es-CO" dirty="0"/>
                  <a:t>			(1)</a:t>
                </a:r>
              </a:p>
              <a:p>
                <a:pPr marL="0" indent="0">
                  <a:buNone/>
                </a:pPr>
                <a:r>
                  <a:rPr lang="es-CO" dirty="0"/>
                  <a:t>Utilizando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r>
                          <a:rPr lang="es-CO" i="1">
                            <a:latin typeface="Cambria Math"/>
                          </a:rPr>
                          <m:t>𝑞</m:t>
                        </m:r>
                        <m:r>
                          <a:rPr lang="es-CO" i="1">
                            <a:latin typeface="Cambria Math"/>
                          </a:rPr>
                          <m:t>,</m:t>
                        </m:r>
                        <m:r>
                          <a:rPr lang="es-CO" i="1">
                            <a:latin typeface="Cambria Math"/>
                          </a:rPr>
                          <m:t>𝑥</m:t>
                        </m:r>
                      </m:e>
                    </m:d>
                  </m:oMath>
                </a14:m>
                <a:r>
                  <a:rPr lang="es-CO" dirty="0"/>
                  <a:t> =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,0110</m:t>
                        </m:r>
                        <m:r>
                          <a:rPr lang="es-CO" i="1" smtClean="0">
                            <a:latin typeface="Cambria Math"/>
                          </a:rPr>
                          <m:t>0</m:t>
                        </m:r>
                      </m:e>
                    </m:d>
                  </m:oMath>
                </a14:m>
                <a:endParaRPr lang="es-CO" dirty="0"/>
              </a:p>
              <a:p>
                <a:pPr marL="0" indent="0">
                  <a:buNone/>
                </a:pP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0</m:t>
                            </m:r>
                          </m:sub>
                        </m:sSub>
                        <m:r>
                          <a:rPr lang="es-CO" i="1">
                            <a:latin typeface="Cambria Math"/>
                          </a:rPr>
                          <m:t>,0110</m:t>
                        </m:r>
                        <m:r>
                          <a:rPr lang="es-CO" i="1" smtClean="0">
                            <a:latin typeface="Cambria Math"/>
                          </a:rPr>
                          <m:t>0</m:t>
                        </m:r>
                      </m:e>
                    </m:d>
                    <m:r>
                      <a:rPr lang="es-CO" i="1">
                        <a:latin typeface="Cambria Math"/>
                      </a:rPr>
                      <m:t>=</m:t>
                    </m:r>
                    <m:nary>
                      <m:naryPr>
                        <m:chr m:val="⋃"/>
                        <m:ctrlPr>
                          <a:rPr lang="es-CO" i="1">
                            <a:latin typeface="Cambria Math" panose="02040503050406030204" pitchFamily="18" charset="0"/>
                            <a:ea typeface="Cambria Math"/>
                          </a:rPr>
                        </m:ctrlPr>
                      </m:naryPr>
                      <m:sub>
                        <m:r>
                          <m:rPr>
                            <m:brk m:alnAt="23"/>
                          </m:rPr>
                          <a:rPr lang="es-CO" i="1">
                            <a:latin typeface="Cambria Math"/>
                            <a:ea typeface="Cambria Math"/>
                          </a:rPr>
                          <m:t>𝑖</m:t>
                        </m:r>
                        <m:r>
                          <a:rPr lang="es-CO" i="1">
                            <a:latin typeface="Cambria Math"/>
                            <a:ea typeface="Cambria Math"/>
                          </a:rPr>
                          <m:t>=1</m:t>
                        </m:r>
                      </m:sub>
                      <m:sup>
                        <m:r>
                          <a:rPr lang="es-CO" i="1">
                            <a:latin typeface="Cambria Math"/>
                            <a:ea typeface="Cambria Math"/>
                          </a:rPr>
                          <m:t>𝑘</m:t>
                        </m:r>
                      </m:sup>
                      <m:e>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𝑖</m:t>
                                </m:r>
                              </m:sub>
                            </m:sSub>
                            <m:r>
                              <a:rPr lang="es-CO" i="1">
                                <a:latin typeface="Cambria Math"/>
                                <a:ea typeface="Cambria Math"/>
                              </a:rPr>
                              <m:t>,</m:t>
                            </m:r>
                            <m:r>
                              <a:rPr lang="es-CO" b="0" i="1" smtClean="0">
                                <a:latin typeface="Cambria Math"/>
                                <a:ea typeface="Cambria Math"/>
                              </a:rPr>
                              <m:t>0</m:t>
                            </m:r>
                          </m:e>
                        </m:d>
                      </m:e>
                    </m:nary>
                  </m:oMath>
                </a14:m>
                <a:r>
                  <a:rPr lang="es-CO" dirty="0"/>
                  <a:t>			(2)</a:t>
                </a:r>
              </a:p>
              <a:p>
                <a:pPr marL="0" indent="0">
                  <a:buNone/>
                </a:pPr>
                <a:r>
                  <a:rPr lang="es-CO" dirty="0"/>
                  <a:t>Utilizando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r>
                          <a:rPr lang="es-CO" i="1">
                            <a:latin typeface="Cambria Math"/>
                          </a:rPr>
                          <m:t>𝑞</m:t>
                        </m:r>
                        <m:r>
                          <a:rPr lang="es-CO" i="1">
                            <a:latin typeface="Cambria Math"/>
                          </a:rPr>
                          <m:t>,</m:t>
                        </m:r>
                        <m:r>
                          <a:rPr lang="es-CO" i="1">
                            <a:latin typeface="Cambria Math"/>
                          </a:rPr>
                          <m:t>𝑥</m:t>
                        </m:r>
                      </m:e>
                    </m:d>
                  </m:oMath>
                </a14:m>
                <a:r>
                  <a:rPr lang="es-CO" dirty="0"/>
                  <a:t> =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,011</m:t>
                        </m:r>
                        <m:r>
                          <a:rPr lang="es-CO" i="1" smtClean="0">
                            <a:latin typeface="Cambria Math"/>
                          </a:rPr>
                          <m:t>0</m:t>
                        </m:r>
                      </m:e>
                    </m:d>
                  </m:oMath>
                </a14:m>
                <a:endParaRPr lang="es-CO" i="1" dirty="0">
                  <a:latin typeface="Cambria Math"/>
                </a:endParaRPr>
              </a:p>
              <a:p>
                <a:pPr marL="0" indent="0">
                  <a:buNone/>
                </a:pP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,011</m:t>
                        </m:r>
                        <m:r>
                          <a:rPr lang="es-CO" i="1" smtClean="0">
                            <a:latin typeface="Cambria Math"/>
                          </a:rPr>
                          <m:t>0</m:t>
                        </m:r>
                      </m:e>
                    </m:d>
                    <m:r>
                      <a:rPr lang="es-CO" i="1">
                        <a:latin typeface="Cambria Math"/>
                      </a:rPr>
                      <m:t>=</m:t>
                    </m:r>
                    <m:nary>
                      <m:naryPr>
                        <m:chr m:val="⋃"/>
                        <m:ctrlPr>
                          <a:rPr lang="es-CO" i="1">
                            <a:latin typeface="Cambria Math" panose="02040503050406030204" pitchFamily="18" charset="0"/>
                            <a:ea typeface="Cambria Math"/>
                          </a:rPr>
                        </m:ctrlPr>
                      </m:naryPr>
                      <m:sub>
                        <m:r>
                          <m:rPr>
                            <m:brk m:alnAt="23"/>
                          </m:rPr>
                          <a:rPr lang="es-CO" i="1">
                            <a:latin typeface="Cambria Math"/>
                            <a:ea typeface="Cambria Math"/>
                          </a:rPr>
                          <m:t>𝑖</m:t>
                        </m:r>
                        <m:r>
                          <a:rPr lang="es-CO" i="1">
                            <a:latin typeface="Cambria Math"/>
                            <a:ea typeface="Cambria Math"/>
                          </a:rPr>
                          <m:t>=1</m:t>
                        </m:r>
                      </m:sub>
                      <m:sup>
                        <m:r>
                          <a:rPr lang="es-CO" i="1">
                            <a:latin typeface="Cambria Math"/>
                            <a:ea typeface="Cambria Math"/>
                          </a:rPr>
                          <m:t>𝑘</m:t>
                        </m:r>
                      </m:sup>
                      <m:e>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𝑖</m:t>
                                </m:r>
                              </m:sub>
                            </m:sSub>
                            <m:r>
                              <a:rPr lang="es-CO" i="1">
                                <a:latin typeface="Cambria Math"/>
                                <a:ea typeface="Cambria Math"/>
                              </a:rPr>
                              <m:t>,0</m:t>
                            </m:r>
                          </m:e>
                        </m:d>
                      </m:e>
                    </m:nary>
                  </m:oMath>
                </a14:m>
                <a:r>
                  <a:rPr lang="es-CO" dirty="0"/>
                  <a:t>			(3)</a:t>
                </a:r>
              </a:p>
              <a:p>
                <a:pPr marL="0" indent="0">
                  <a:buNone/>
                </a:pPr>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852" t="-1617"/>
                </a:stretch>
              </a:blipFill>
            </p:spPr>
            <p:txBody>
              <a:bodyPr/>
              <a:lstStyle/>
              <a:p>
                <a:r>
                  <a:rPr lang="es-ES_tradnl">
                    <a:noFill/>
                  </a:rPr>
                  <a:t> </a:t>
                </a:r>
              </a:p>
            </p:txBody>
          </p:sp>
        </mc:Fallback>
      </mc:AlternateContent>
    </p:spTree>
    <p:extLst>
      <p:ext uri="{BB962C8B-B14F-4D97-AF65-F5344CB8AC3E}">
        <p14:creationId xmlns:p14="http://schemas.microsoft.com/office/powerpoint/2010/main" val="875685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Ejercicio</a:t>
            </a:r>
          </a:p>
        </p:txBody>
      </p:sp>
      <p:sp>
        <p:nvSpPr>
          <p:cNvPr id="7" name="6 Marcador de contenido"/>
          <p:cNvSpPr>
            <a:spLocks noGrp="1"/>
          </p:cNvSpPr>
          <p:nvPr>
            <p:ph sz="half" idx="2"/>
          </p:nvPr>
        </p:nvSpPr>
        <p:spPr/>
        <p:txBody>
          <a:bodyPr>
            <a:normAutofit/>
          </a:bodyPr>
          <a:lstStyle/>
          <a:p>
            <a:r>
              <a:rPr lang="es-CO" dirty="0"/>
              <a:t>¿Qué sucede si se permite cambiar las palancas antes de lanzar una canica?</a:t>
            </a:r>
          </a:p>
          <a:p>
            <a:r>
              <a:rPr lang="es-CO" dirty="0"/>
              <a:t>¿Funciona el autómata hecho en la clase pasada?</a:t>
            </a:r>
          </a:p>
        </p:txBody>
      </p:sp>
      <p:pic>
        <p:nvPicPr>
          <p:cNvPr id="9" name="Picture 2" descr="F:\Desktop\Temp\imagenesLP\marbleMachine.pn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7503" y="1916832"/>
            <a:ext cx="4461111"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198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Extensión de la Función de Transición: 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pPr marL="0" indent="0">
                  <a:buNone/>
                </a:pPr>
                <a:r>
                  <a:rPr lang="es-CO" dirty="0"/>
                  <a:t>Utilizando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r>
                          <a:rPr lang="es-CO" i="1">
                            <a:latin typeface="Cambria Math"/>
                          </a:rPr>
                          <m:t>𝑞</m:t>
                        </m:r>
                        <m:r>
                          <a:rPr lang="es-CO" i="1">
                            <a:latin typeface="Cambria Math"/>
                          </a:rPr>
                          <m:t>,</m:t>
                        </m:r>
                        <m:r>
                          <a:rPr lang="es-CO" i="1">
                            <a:latin typeface="Cambria Math"/>
                          </a:rPr>
                          <m:t>𝑥</m:t>
                        </m:r>
                      </m:e>
                    </m:d>
                  </m:oMath>
                </a14:m>
                <a:r>
                  <a:rPr lang="es-CO" dirty="0"/>
                  <a:t> =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,01</m:t>
                        </m:r>
                        <m:r>
                          <a:rPr lang="es-CO" i="1" smtClean="0">
                            <a:latin typeface="Cambria Math"/>
                          </a:rPr>
                          <m:t>1</m:t>
                        </m:r>
                      </m:e>
                    </m:d>
                  </m:oMath>
                </a14:m>
                <a:endParaRPr lang="es-CO" dirty="0"/>
              </a:p>
              <a:p>
                <a:pPr marL="0" indent="0">
                  <a:buNone/>
                </a:pPr>
                <a14:m>
                  <m:oMath xmlns:m="http://schemas.openxmlformats.org/officeDocument/2006/math">
                    <m:sSup>
                      <m:sSupPr>
                        <m:ctrlPr>
                          <a:rPr lang="es-CO" i="1" smtClean="0">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0</m:t>
                            </m:r>
                          </m:sub>
                        </m:sSub>
                        <m:r>
                          <a:rPr lang="es-CO" i="1">
                            <a:latin typeface="Cambria Math"/>
                          </a:rPr>
                          <m:t>,01</m:t>
                        </m:r>
                        <m:r>
                          <a:rPr lang="es-CO" i="1" smtClean="0">
                            <a:latin typeface="Cambria Math"/>
                          </a:rPr>
                          <m:t>1</m:t>
                        </m:r>
                      </m:e>
                    </m:d>
                    <m:r>
                      <a:rPr lang="es-CO" i="1">
                        <a:latin typeface="Cambria Math"/>
                      </a:rPr>
                      <m:t>=</m:t>
                    </m:r>
                    <m:nary>
                      <m:naryPr>
                        <m:chr m:val="⋃"/>
                        <m:ctrlPr>
                          <a:rPr lang="es-CO" i="1">
                            <a:latin typeface="Cambria Math" panose="02040503050406030204" pitchFamily="18" charset="0"/>
                            <a:ea typeface="Cambria Math"/>
                          </a:rPr>
                        </m:ctrlPr>
                      </m:naryPr>
                      <m:sub>
                        <m:r>
                          <m:rPr>
                            <m:brk m:alnAt="23"/>
                          </m:rPr>
                          <a:rPr lang="es-CO" i="1">
                            <a:latin typeface="Cambria Math"/>
                            <a:ea typeface="Cambria Math"/>
                          </a:rPr>
                          <m:t>𝑖</m:t>
                        </m:r>
                        <m:r>
                          <a:rPr lang="es-CO" i="1">
                            <a:latin typeface="Cambria Math"/>
                            <a:ea typeface="Cambria Math"/>
                          </a:rPr>
                          <m:t>=1</m:t>
                        </m:r>
                      </m:sub>
                      <m:sup>
                        <m:r>
                          <a:rPr lang="es-CO" i="1">
                            <a:latin typeface="Cambria Math"/>
                            <a:ea typeface="Cambria Math"/>
                          </a:rPr>
                          <m:t>𝑘</m:t>
                        </m:r>
                      </m:sup>
                      <m:e>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𝑖</m:t>
                                </m:r>
                              </m:sub>
                            </m:sSub>
                            <m:r>
                              <a:rPr lang="es-CO" i="1">
                                <a:latin typeface="Cambria Math"/>
                                <a:ea typeface="Cambria Math"/>
                              </a:rPr>
                              <m:t>,</m:t>
                            </m:r>
                            <m:r>
                              <a:rPr lang="es-CO" b="0" i="1" smtClean="0">
                                <a:latin typeface="Cambria Math"/>
                                <a:ea typeface="Cambria Math"/>
                              </a:rPr>
                              <m:t>1</m:t>
                            </m:r>
                          </m:e>
                        </m:d>
                      </m:e>
                    </m:nary>
                  </m:oMath>
                </a14:m>
                <a:r>
                  <a:rPr lang="es-CO" dirty="0"/>
                  <a:t>			(4)</a:t>
                </a:r>
              </a:p>
              <a:p>
                <a:pPr marL="0" indent="0">
                  <a:buNone/>
                </a:pPr>
                <a:r>
                  <a:rPr lang="es-CO" dirty="0"/>
                  <a:t>Utilizando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r>
                          <a:rPr lang="es-CO" i="1">
                            <a:latin typeface="Cambria Math"/>
                          </a:rPr>
                          <m:t>𝑞</m:t>
                        </m:r>
                        <m:r>
                          <a:rPr lang="es-CO" i="1">
                            <a:latin typeface="Cambria Math"/>
                          </a:rPr>
                          <m:t>,</m:t>
                        </m:r>
                        <m:r>
                          <a:rPr lang="es-CO" i="1">
                            <a:latin typeface="Cambria Math"/>
                          </a:rPr>
                          <m:t>𝑥</m:t>
                        </m:r>
                      </m:e>
                    </m:d>
                  </m:oMath>
                </a14:m>
                <a:r>
                  <a:rPr lang="es-CO" dirty="0"/>
                  <a:t> =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,01</m:t>
                        </m:r>
                      </m:e>
                    </m:d>
                  </m:oMath>
                </a14:m>
                <a:endParaRPr lang="es-CO" dirty="0"/>
              </a:p>
              <a:p>
                <a:pPr marL="0" indent="0">
                  <a:buNone/>
                </a:pP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,0</m:t>
                        </m:r>
                        <m:r>
                          <a:rPr lang="es-CO" b="0" i="1" smtClean="0">
                            <a:latin typeface="Cambria Math"/>
                          </a:rPr>
                          <m:t>1</m:t>
                        </m:r>
                      </m:e>
                    </m:d>
                    <m:r>
                      <a:rPr lang="es-CO" i="1">
                        <a:latin typeface="Cambria Math"/>
                      </a:rPr>
                      <m:t>=</m:t>
                    </m:r>
                    <m:nary>
                      <m:naryPr>
                        <m:chr m:val="⋃"/>
                        <m:ctrlPr>
                          <a:rPr lang="es-CO" i="1">
                            <a:latin typeface="Cambria Math" panose="02040503050406030204" pitchFamily="18" charset="0"/>
                            <a:ea typeface="Cambria Math"/>
                          </a:rPr>
                        </m:ctrlPr>
                      </m:naryPr>
                      <m:sub>
                        <m:r>
                          <m:rPr>
                            <m:brk m:alnAt="23"/>
                          </m:rPr>
                          <a:rPr lang="es-CO" i="1">
                            <a:latin typeface="Cambria Math"/>
                            <a:ea typeface="Cambria Math"/>
                          </a:rPr>
                          <m:t>𝑖</m:t>
                        </m:r>
                        <m:r>
                          <a:rPr lang="es-CO" i="1">
                            <a:latin typeface="Cambria Math"/>
                            <a:ea typeface="Cambria Math"/>
                          </a:rPr>
                          <m:t>=1</m:t>
                        </m:r>
                      </m:sub>
                      <m:sup>
                        <m:r>
                          <a:rPr lang="es-CO" i="1">
                            <a:latin typeface="Cambria Math"/>
                            <a:ea typeface="Cambria Math"/>
                          </a:rPr>
                          <m:t>𝑘</m:t>
                        </m:r>
                      </m:sup>
                      <m:e>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𝑖</m:t>
                                </m:r>
                              </m:sub>
                            </m:sSub>
                            <m:r>
                              <a:rPr lang="es-CO" i="1">
                                <a:latin typeface="Cambria Math"/>
                                <a:ea typeface="Cambria Math"/>
                              </a:rPr>
                              <m:t>,</m:t>
                            </m:r>
                            <m:r>
                              <a:rPr lang="es-CO" b="0" i="1" smtClean="0">
                                <a:latin typeface="Cambria Math"/>
                                <a:ea typeface="Cambria Math"/>
                              </a:rPr>
                              <m:t>1</m:t>
                            </m:r>
                          </m:e>
                        </m:d>
                      </m:e>
                    </m:nary>
                  </m:oMath>
                </a14:m>
                <a:r>
                  <a:rPr lang="es-CO" dirty="0"/>
                  <a:t>				(5)</a:t>
                </a:r>
              </a:p>
              <a:p>
                <a:pPr marL="0" indent="0">
                  <a:buNone/>
                </a:pPr>
                <a:r>
                  <a:rPr lang="es-CO" dirty="0"/>
                  <a:t>Utilizando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r>
                          <a:rPr lang="es-CO" i="1">
                            <a:latin typeface="Cambria Math"/>
                          </a:rPr>
                          <m:t>𝑞</m:t>
                        </m:r>
                        <m:r>
                          <a:rPr lang="es-CO" i="1">
                            <a:latin typeface="Cambria Math"/>
                          </a:rPr>
                          <m:t>,</m:t>
                        </m:r>
                        <m:r>
                          <a:rPr lang="es-CO" i="1">
                            <a:latin typeface="Cambria Math"/>
                          </a:rPr>
                          <m:t>𝑥</m:t>
                        </m:r>
                      </m:e>
                    </m:d>
                  </m:oMath>
                </a14:m>
                <a:r>
                  <a:rPr lang="es-CO" dirty="0"/>
                  <a:t> =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,0</m:t>
                        </m:r>
                      </m:e>
                    </m:d>
                  </m:oMath>
                </a14:m>
                <a:endParaRPr lang="es-CO" i="1" dirty="0">
                  <a:latin typeface="Cambria Math"/>
                </a:endParaRPr>
              </a:p>
              <a:p>
                <a:pPr marL="0" indent="0">
                  <a:buNone/>
                </a:pP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,0</m:t>
                        </m:r>
                      </m:e>
                    </m:d>
                    <m:r>
                      <a:rPr lang="es-CO" i="1">
                        <a:latin typeface="Cambria Math"/>
                      </a:rPr>
                      <m:t>=</m:t>
                    </m:r>
                    <m:nary>
                      <m:naryPr>
                        <m:chr m:val="⋃"/>
                        <m:ctrlPr>
                          <a:rPr lang="es-CO" i="1">
                            <a:latin typeface="Cambria Math" panose="02040503050406030204" pitchFamily="18" charset="0"/>
                            <a:ea typeface="Cambria Math"/>
                          </a:rPr>
                        </m:ctrlPr>
                      </m:naryPr>
                      <m:sub>
                        <m:r>
                          <m:rPr>
                            <m:brk m:alnAt="23"/>
                          </m:rPr>
                          <a:rPr lang="es-CO" i="1">
                            <a:latin typeface="Cambria Math"/>
                            <a:ea typeface="Cambria Math"/>
                          </a:rPr>
                          <m:t>𝑖</m:t>
                        </m:r>
                        <m:r>
                          <a:rPr lang="es-CO" i="1">
                            <a:latin typeface="Cambria Math"/>
                            <a:ea typeface="Cambria Math"/>
                          </a:rPr>
                          <m:t>=1</m:t>
                        </m:r>
                      </m:sub>
                      <m:sup>
                        <m:r>
                          <a:rPr lang="es-CO" i="1">
                            <a:latin typeface="Cambria Math"/>
                            <a:ea typeface="Cambria Math"/>
                          </a:rPr>
                          <m:t>𝑘</m:t>
                        </m:r>
                      </m:sup>
                      <m:e>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𝑖</m:t>
                                </m:r>
                              </m:sub>
                            </m:sSub>
                            <m:r>
                              <a:rPr lang="es-CO" i="1">
                                <a:latin typeface="Cambria Math"/>
                                <a:ea typeface="Cambria Math"/>
                              </a:rPr>
                              <m:t>,0</m:t>
                            </m:r>
                          </m:e>
                        </m:d>
                      </m:e>
                    </m:nary>
                  </m:oMath>
                </a14:m>
                <a:r>
                  <a:rPr lang="es-CO" dirty="0"/>
                  <a:t>				(6)</a:t>
                </a:r>
              </a:p>
              <a:p>
                <a:pPr marL="0" indent="0">
                  <a:buNone/>
                </a:pPr>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852" t="-1617"/>
                </a:stretch>
              </a:blipFill>
            </p:spPr>
            <p:txBody>
              <a:bodyPr/>
              <a:lstStyle/>
              <a:p>
                <a:r>
                  <a:rPr lang="es-CO">
                    <a:noFill/>
                  </a:rPr>
                  <a:t> </a:t>
                </a:r>
              </a:p>
            </p:txBody>
          </p:sp>
        </mc:Fallback>
      </mc:AlternateContent>
    </p:spTree>
    <p:extLst>
      <p:ext uri="{BB962C8B-B14F-4D97-AF65-F5344CB8AC3E}">
        <p14:creationId xmlns:p14="http://schemas.microsoft.com/office/powerpoint/2010/main" val="2179359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Extensión de la Función de Transición: 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910" y="1670100"/>
                <a:ext cx="9144000" cy="5180310"/>
              </a:xfrm>
            </p:spPr>
            <p:txBody>
              <a:bodyPr>
                <a:normAutofit fontScale="92500"/>
              </a:bodyPr>
              <a:lstStyle/>
              <a:p>
                <a:pPr marL="0" indent="0">
                  <a:buNone/>
                </a:pPr>
                <a:r>
                  <a:rPr lang="es-CO" dirty="0"/>
                  <a:t>Caso base </a:t>
                </a:r>
                <a14:m>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smtClean="0">
                                <a:latin typeface="Cambria Math" panose="02040503050406030204" pitchFamily="18" charset="0"/>
                              </a:rPr>
                            </m:ctrlPr>
                          </m:sSubPr>
                          <m:e>
                            <m:r>
                              <a:rPr lang="es-CO" b="0" i="1" smtClean="0">
                                <a:latin typeface="Cambria Math"/>
                              </a:rPr>
                              <m:t>𝑞</m:t>
                            </m:r>
                          </m:e>
                          <m:sub>
                            <m:r>
                              <a:rPr lang="es-CO" b="0" i="1" smtClean="0">
                                <a:latin typeface="Cambria Math"/>
                              </a:rPr>
                              <m:t>0</m:t>
                            </m:r>
                          </m:sub>
                        </m:sSub>
                        <m:r>
                          <a:rPr lang="es-CO" i="1">
                            <a:latin typeface="Cambria Math"/>
                          </a:rPr>
                          <m:t>,</m:t>
                        </m:r>
                        <m:r>
                          <a:rPr lang="es-CO" i="1" smtClean="0">
                            <a:latin typeface="Cambria Math"/>
                            <a:ea typeface="Cambria Math"/>
                          </a:rPr>
                          <m:t>𝜖</m:t>
                        </m:r>
                      </m:e>
                    </m:d>
                    <m:r>
                      <a:rPr lang="es-CO" b="0" i="1" smtClean="0">
                        <a:latin typeface="Cambria Math"/>
                      </a:rPr>
                      <m:t>=  {</m:t>
                    </m:r>
                    <m:sSub>
                      <m:sSubPr>
                        <m:ctrlPr>
                          <a:rPr lang="es-CO" b="0" i="1" smtClean="0">
                            <a:latin typeface="Cambria Math" panose="02040503050406030204" pitchFamily="18" charset="0"/>
                          </a:rPr>
                        </m:ctrlPr>
                      </m:sSubPr>
                      <m:e>
                        <m:r>
                          <a:rPr lang="es-CO" b="0" i="1" smtClean="0">
                            <a:latin typeface="Cambria Math"/>
                          </a:rPr>
                          <m:t>𝑞</m:t>
                        </m:r>
                      </m:e>
                      <m:sub>
                        <m:r>
                          <a:rPr lang="es-CO" b="0" i="1" smtClean="0">
                            <a:latin typeface="Cambria Math"/>
                          </a:rPr>
                          <m:t>0</m:t>
                        </m:r>
                      </m:sub>
                    </m:sSub>
                    <m:r>
                      <a:rPr lang="es-CO" b="0" i="1" smtClean="0">
                        <a:latin typeface="Cambria Math"/>
                      </a:rPr>
                      <m:t>}</m:t>
                    </m:r>
                  </m:oMath>
                </a14:m>
                <a:r>
                  <a:rPr lang="es-CO" dirty="0"/>
                  <a:t>				(7)</a:t>
                </a:r>
              </a:p>
              <a:p>
                <a:pPr marL="0" indent="0">
                  <a:buNone/>
                </a:pPr>
                <a:r>
                  <a:rPr lang="es-CO" dirty="0"/>
                  <a:t>Utilizando (7) en (6)</a:t>
                </a:r>
              </a:p>
              <a:p>
                <a:pPr marL="0" indent="0">
                  <a:buNone/>
                </a:pPr>
                <a14:m>
                  <m:oMath xmlns:m="http://schemas.openxmlformats.org/officeDocument/2006/math">
                    <m:sSup>
                      <m:sSupPr>
                        <m:ctrlPr>
                          <a:rPr lang="es-CO" sz="2800" i="1">
                            <a:latin typeface="Cambria Math" panose="02040503050406030204" pitchFamily="18" charset="0"/>
                          </a:rPr>
                        </m:ctrlPr>
                      </m:sSupPr>
                      <m:e>
                        <m:r>
                          <a:rPr lang="es-CO" sz="2800" i="1">
                            <a:latin typeface="Cambria Math"/>
                            <a:ea typeface="Cambria Math"/>
                          </a:rPr>
                          <m:t>𝛿</m:t>
                        </m:r>
                      </m:e>
                      <m:sup>
                        <m:r>
                          <a:rPr lang="es-CO" sz="2800" i="1">
                            <a:latin typeface="Cambria Math"/>
                          </a:rPr>
                          <m:t>∗</m:t>
                        </m:r>
                      </m:sup>
                    </m:sSup>
                    <m:d>
                      <m:dPr>
                        <m:ctrlPr>
                          <a:rPr lang="es-CO" sz="2800" i="1">
                            <a:latin typeface="Cambria Math" panose="02040503050406030204" pitchFamily="18" charset="0"/>
                          </a:rPr>
                        </m:ctrlPr>
                      </m:dPr>
                      <m:e>
                        <m:sSub>
                          <m:sSubPr>
                            <m:ctrlPr>
                              <a:rPr lang="es-CO" sz="2800" i="1">
                                <a:latin typeface="Cambria Math" panose="02040503050406030204" pitchFamily="18" charset="0"/>
                              </a:rPr>
                            </m:ctrlPr>
                          </m:sSubPr>
                          <m:e>
                            <m:r>
                              <a:rPr lang="es-CO" sz="2800" i="1">
                                <a:latin typeface="Cambria Math"/>
                              </a:rPr>
                              <m:t>𝑞</m:t>
                            </m:r>
                          </m:e>
                          <m:sub>
                            <m:r>
                              <a:rPr lang="es-CO" sz="2800" i="1">
                                <a:latin typeface="Cambria Math"/>
                              </a:rPr>
                              <m:t>0</m:t>
                            </m:r>
                          </m:sub>
                        </m:sSub>
                        <m:r>
                          <a:rPr lang="es-CO" sz="2800" i="1">
                            <a:latin typeface="Cambria Math"/>
                          </a:rPr>
                          <m:t>,0</m:t>
                        </m:r>
                      </m:e>
                    </m:d>
                    <m:r>
                      <a:rPr lang="es-CO" sz="2800" b="0" i="1" smtClean="0">
                        <a:latin typeface="Cambria Math"/>
                      </a:rPr>
                      <m:t>=</m:t>
                    </m:r>
                    <m:nary>
                      <m:naryPr>
                        <m:chr m:val="⋃"/>
                        <m:ctrlPr>
                          <a:rPr lang="es-CO" sz="2800" i="1">
                            <a:latin typeface="Cambria Math" panose="02040503050406030204" pitchFamily="18" charset="0"/>
                            <a:ea typeface="Cambria Math"/>
                          </a:rPr>
                        </m:ctrlPr>
                      </m:naryPr>
                      <m:sub>
                        <m:r>
                          <m:rPr>
                            <m:brk m:alnAt="23"/>
                          </m:rPr>
                          <a:rPr lang="es-CO" sz="2800" i="1">
                            <a:latin typeface="Cambria Math"/>
                            <a:ea typeface="Cambria Math"/>
                          </a:rPr>
                          <m:t>𝑖</m:t>
                        </m:r>
                        <m:r>
                          <a:rPr lang="es-CO" sz="2800" i="1">
                            <a:latin typeface="Cambria Math"/>
                            <a:ea typeface="Cambria Math"/>
                          </a:rPr>
                          <m:t>=1</m:t>
                        </m:r>
                      </m:sub>
                      <m:sup>
                        <m:r>
                          <a:rPr lang="es-CO" sz="2800" b="0" i="1" smtClean="0">
                            <a:latin typeface="Cambria Math"/>
                            <a:ea typeface="Cambria Math"/>
                          </a:rPr>
                          <m:t>1</m:t>
                        </m:r>
                      </m:sup>
                      <m:e>
                        <m:r>
                          <a:rPr lang="es-CO" sz="2800" i="1">
                            <a:latin typeface="Cambria Math"/>
                            <a:ea typeface="Cambria Math"/>
                          </a:rPr>
                          <m:t>𝛿</m:t>
                        </m:r>
                        <m:d>
                          <m:dPr>
                            <m:ctrlPr>
                              <a:rPr lang="es-CO" sz="2800" i="1">
                                <a:latin typeface="Cambria Math" panose="02040503050406030204" pitchFamily="18" charset="0"/>
                                <a:ea typeface="Cambria Math"/>
                              </a:rPr>
                            </m:ctrlPr>
                          </m:dPr>
                          <m:e>
                            <m:sSub>
                              <m:sSubPr>
                                <m:ctrlPr>
                                  <a:rPr lang="es-CO" sz="2800" i="1">
                                    <a:latin typeface="Cambria Math" panose="02040503050406030204" pitchFamily="18" charset="0"/>
                                    <a:ea typeface="Cambria Math"/>
                                  </a:rPr>
                                </m:ctrlPr>
                              </m:sSubPr>
                              <m:e>
                                <m:r>
                                  <a:rPr lang="es-CO" sz="2800" i="1">
                                    <a:latin typeface="Cambria Math"/>
                                    <a:ea typeface="Cambria Math"/>
                                  </a:rPr>
                                  <m:t>𝑝</m:t>
                                </m:r>
                              </m:e>
                              <m:sub>
                                <m:r>
                                  <a:rPr lang="es-CO" sz="2800" i="1">
                                    <a:latin typeface="Cambria Math"/>
                                    <a:ea typeface="Cambria Math"/>
                                  </a:rPr>
                                  <m:t>𝑖</m:t>
                                </m:r>
                              </m:sub>
                            </m:sSub>
                            <m:r>
                              <a:rPr lang="es-CO" sz="2800" i="1">
                                <a:latin typeface="Cambria Math"/>
                                <a:ea typeface="Cambria Math"/>
                              </a:rPr>
                              <m:t>,0</m:t>
                            </m:r>
                          </m:e>
                        </m:d>
                        <m:r>
                          <a:rPr lang="es-CO" sz="2800" b="0" i="1" smtClean="0">
                            <a:latin typeface="Cambria Math"/>
                            <a:ea typeface="Cambria Math"/>
                          </a:rPr>
                          <m:t>=</m:t>
                        </m:r>
                        <m:r>
                          <a:rPr lang="es-CO" sz="2800" i="1">
                            <a:latin typeface="Cambria Math"/>
                            <a:ea typeface="Cambria Math"/>
                          </a:rPr>
                          <m:t>𝛿</m:t>
                        </m:r>
                        <m:d>
                          <m:dPr>
                            <m:ctrlPr>
                              <a:rPr lang="es-CO" sz="2800" i="1">
                                <a:latin typeface="Cambria Math" panose="02040503050406030204" pitchFamily="18" charset="0"/>
                                <a:ea typeface="Cambria Math"/>
                              </a:rPr>
                            </m:ctrlPr>
                          </m:dPr>
                          <m:e>
                            <m:sSub>
                              <m:sSubPr>
                                <m:ctrlPr>
                                  <a:rPr lang="es-CO" sz="2800" i="1">
                                    <a:latin typeface="Cambria Math" panose="02040503050406030204" pitchFamily="18" charset="0"/>
                                    <a:ea typeface="Cambria Math"/>
                                  </a:rPr>
                                </m:ctrlPr>
                              </m:sSubPr>
                              <m:e>
                                <m:r>
                                  <a:rPr lang="es-CO" sz="2800" b="0" i="1" smtClean="0">
                                    <a:latin typeface="Cambria Math"/>
                                    <a:ea typeface="Cambria Math"/>
                                  </a:rPr>
                                  <m:t>𝑝</m:t>
                                </m:r>
                              </m:e>
                              <m:sub>
                                <m:r>
                                  <a:rPr lang="es-CO" sz="2800" b="0" i="1" smtClean="0">
                                    <a:latin typeface="Cambria Math"/>
                                    <a:ea typeface="Cambria Math"/>
                                  </a:rPr>
                                  <m:t>1</m:t>
                                </m:r>
                              </m:sub>
                            </m:sSub>
                            <m:r>
                              <a:rPr lang="es-CO" sz="2800" i="1">
                                <a:latin typeface="Cambria Math"/>
                                <a:ea typeface="Cambria Math"/>
                              </a:rPr>
                              <m:t>,0</m:t>
                            </m:r>
                          </m:e>
                        </m:d>
                        <m:r>
                          <a:rPr lang="es-CO" sz="2800" b="0" i="1" smtClean="0">
                            <a:latin typeface="Cambria Math"/>
                            <a:ea typeface="Cambria Math"/>
                          </a:rPr>
                          <m:t>=</m:t>
                        </m:r>
                        <m:r>
                          <a:rPr lang="es-CO" sz="2800" i="1">
                            <a:latin typeface="Cambria Math"/>
                            <a:ea typeface="Cambria Math"/>
                          </a:rPr>
                          <m:t>𝛿</m:t>
                        </m:r>
                        <m:d>
                          <m:dPr>
                            <m:ctrlPr>
                              <a:rPr lang="es-CO" sz="2800" i="1">
                                <a:latin typeface="Cambria Math" panose="02040503050406030204" pitchFamily="18" charset="0"/>
                                <a:ea typeface="Cambria Math"/>
                              </a:rPr>
                            </m:ctrlPr>
                          </m:dPr>
                          <m:e>
                            <m:sSub>
                              <m:sSubPr>
                                <m:ctrlPr>
                                  <a:rPr lang="es-CO" sz="2800" i="1">
                                    <a:latin typeface="Cambria Math" panose="02040503050406030204" pitchFamily="18" charset="0"/>
                                    <a:ea typeface="Cambria Math"/>
                                  </a:rPr>
                                </m:ctrlPr>
                              </m:sSubPr>
                              <m:e>
                                <m:r>
                                  <a:rPr lang="es-CO" sz="2800" b="0" i="1" smtClean="0">
                                    <a:latin typeface="Cambria Math"/>
                                    <a:ea typeface="Cambria Math"/>
                                  </a:rPr>
                                  <m:t>𝑞</m:t>
                                </m:r>
                              </m:e>
                              <m:sub>
                                <m:r>
                                  <a:rPr lang="es-CO" sz="2800" b="0" i="1" smtClean="0">
                                    <a:latin typeface="Cambria Math"/>
                                    <a:ea typeface="Cambria Math"/>
                                  </a:rPr>
                                  <m:t>0</m:t>
                                </m:r>
                              </m:sub>
                            </m:sSub>
                            <m:r>
                              <a:rPr lang="es-CO" sz="2800" i="1">
                                <a:latin typeface="Cambria Math"/>
                                <a:ea typeface="Cambria Math"/>
                              </a:rPr>
                              <m:t>,0</m:t>
                            </m:r>
                          </m:e>
                        </m:d>
                        <m:r>
                          <a:rPr lang="es-CO" sz="2800" b="0" i="1" smtClean="0">
                            <a:latin typeface="Cambria Math"/>
                            <a:ea typeface="Cambria Math"/>
                          </a:rPr>
                          <m:t>={</m:t>
                        </m:r>
                        <m:sSub>
                          <m:sSubPr>
                            <m:ctrlPr>
                              <a:rPr lang="es-CO" sz="2800" b="0" i="1" smtClean="0">
                                <a:latin typeface="Cambria Math" panose="02040503050406030204" pitchFamily="18" charset="0"/>
                                <a:ea typeface="Cambria Math"/>
                              </a:rPr>
                            </m:ctrlPr>
                          </m:sSubPr>
                          <m:e>
                            <m:r>
                              <a:rPr lang="es-CO" sz="2800" b="0" i="1" smtClean="0">
                                <a:latin typeface="Cambria Math"/>
                                <a:ea typeface="Cambria Math"/>
                              </a:rPr>
                              <m:t>𝑞</m:t>
                            </m:r>
                          </m:e>
                          <m:sub>
                            <m:r>
                              <a:rPr lang="es-CO" sz="2800" b="0" i="1" smtClean="0">
                                <a:latin typeface="Cambria Math"/>
                                <a:ea typeface="Cambria Math"/>
                              </a:rPr>
                              <m:t>0</m:t>
                            </m:r>
                          </m:sub>
                        </m:sSub>
                        <m:r>
                          <a:rPr lang="es-CO" sz="2800" b="0" i="1" smtClean="0">
                            <a:latin typeface="Cambria Math"/>
                            <a:ea typeface="Cambria Math"/>
                          </a:rPr>
                          <m:t>,</m:t>
                        </m:r>
                        <m:sSub>
                          <m:sSubPr>
                            <m:ctrlPr>
                              <a:rPr lang="es-CO" sz="2800" b="0" i="1" smtClean="0">
                                <a:latin typeface="Cambria Math" panose="02040503050406030204" pitchFamily="18" charset="0"/>
                                <a:ea typeface="Cambria Math"/>
                              </a:rPr>
                            </m:ctrlPr>
                          </m:sSubPr>
                          <m:e>
                            <m:r>
                              <a:rPr lang="es-CO" sz="2800" b="0" i="1" smtClean="0">
                                <a:latin typeface="Cambria Math"/>
                                <a:ea typeface="Cambria Math"/>
                              </a:rPr>
                              <m:t>𝑞</m:t>
                            </m:r>
                          </m:e>
                          <m:sub>
                            <m:r>
                              <a:rPr lang="es-CO" sz="2800" b="0" i="1" smtClean="0">
                                <a:latin typeface="Cambria Math"/>
                                <a:ea typeface="Cambria Math"/>
                              </a:rPr>
                              <m:t>1</m:t>
                            </m:r>
                          </m:sub>
                        </m:sSub>
                        <m:r>
                          <a:rPr lang="es-CO" sz="2800" b="0" i="1" smtClean="0">
                            <a:latin typeface="Cambria Math"/>
                            <a:ea typeface="Cambria Math"/>
                          </a:rPr>
                          <m:t>}</m:t>
                        </m:r>
                      </m:e>
                    </m:nary>
                    <m:r>
                      <m:rPr>
                        <m:nor/>
                      </m:rPr>
                      <a:rPr lang="es-CO" sz="2800" dirty="0"/>
                      <m:t>	</m:t>
                    </m:r>
                  </m:oMath>
                </a14:m>
                <a:r>
                  <a:rPr lang="es-CO" dirty="0"/>
                  <a:t>(8)</a:t>
                </a:r>
              </a:p>
              <a:p>
                <a:pPr marL="0" indent="0">
                  <a:buNone/>
                </a:pPr>
                <a:r>
                  <a:rPr lang="es-CO" dirty="0"/>
                  <a:t>Utilizando (8) en (5)</a:t>
                </a:r>
              </a:p>
              <a:p>
                <a:pPr marL="0" indent="0">
                  <a:buNone/>
                </a:pPr>
                <a14:m>
                  <m:oMath xmlns:m="http://schemas.openxmlformats.org/officeDocument/2006/math">
                    <m:sSup>
                      <m:sSupPr>
                        <m:ctrlPr>
                          <a:rPr lang="es-CO" sz="2600" i="1">
                            <a:latin typeface="Cambria Math" panose="02040503050406030204" pitchFamily="18" charset="0"/>
                          </a:rPr>
                        </m:ctrlPr>
                      </m:sSupPr>
                      <m:e>
                        <m:r>
                          <a:rPr lang="es-CO" sz="2600" i="1">
                            <a:latin typeface="Cambria Math"/>
                            <a:ea typeface="Cambria Math"/>
                          </a:rPr>
                          <m:t>𝛿</m:t>
                        </m:r>
                      </m:e>
                      <m:sup>
                        <m:r>
                          <a:rPr lang="es-CO" sz="2600" i="1">
                            <a:latin typeface="Cambria Math"/>
                          </a:rPr>
                          <m:t>∗</m:t>
                        </m:r>
                      </m:sup>
                    </m:sSup>
                    <m:d>
                      <m:dPr>
                        <m:ctrlPr>
                          <a:rPr lang="es-CO" sz="2600" i="1">
                            <a:latin typeface="Cambria Math" panose="02040503050406030204" pitchFamily="18" charset="0"/>
                          </a:rPr>
                        </m:ctrlPr>
                      </m:dPr>
                      <m:e>
                        <m:sSub>
                          <m:sSubPr>
                            <m:ctrlPr>
                              <a:rPr lang="es-CO" sz="2600" i="1">
                                <a:latin typeface="Cambria Math" panose="02040503050406030204" pitchFamily="18" charset="0"/>
                              </a:rPr>
                            </m:ctrlPr>
                          </m:sSubPr>
                          <m:e>
                            <m:r>
                              <a:rPr lang="es-CO" sz="2600" i="1">
                                <a:latin typeface="Cambria Math"/>
                              </a:rPr>
                              <m:t>𝑞</m:t>
                            </m:r>
                          </m:e>
                          <m:sub>
                            <m:r>
                              <a:rPr lang="es-CO" sz="2600" i="1">
                                <a:latin typeface="Cambria Math"/>
                              </a:rPr>
                              <m:t>0</m:t>
                            </m:r>
                          </m:sub>
                        </m:sSub>
                        <m:r>
                          <a:rPr lang="es-CO" sz="2600" i="1">
                            <a:latin typeface="Cambria Math"/>
                          </a:rPr>
                          <m:t>,0</m:t>
                        </m:r>
                        <m:r>
                          <a:rPr lang="es-CO" sz="2600" b="0" i="1" smtClean="0">
                            <a:latin typeface="Cambria Math"/>
                          </a:rPr>
                          <m:t>1</m:t>
                        </m:r>
                      </m:e>
                    </m:d>
                    <m:r>
                      <a:rPr lang="es-CO" sz="2600" b="0" i="1" smtClean="0">
                        <a:latin typeface="Cambria Math"/>
                      </a:rPr>
                      <m:t>=</m:t>
                    </m:r>
                    <m:nary>
                      <m:naryPr>
                        <m:chr m:val="⋃"/>
                        <m:ctrlPr>
                          <a:rPr lang="es-CO" sz="2600" i="1">
                            <a:latin typeface="Cambria Math" panose="02040503050406030204" pitchFamily="18" charset="0"/>
                            <a:ea typeface="Cambria Math"/>
                          </a:rPr>
                        </m:ctrlPr>
                      </m:naryPr>
                      <m:sub>
                        <m:r>
                          <m:rPr>
                            <m:brk m:alnAt="23"/>
                          </m:rPr>
                          <a:rPr lang="es-CO" sz="2600" i="1">
                            <a:latin typeface="Cambria Math"/>
                            <a:ea typeface="Cambria Math"/>
                          </a:rPr>
                          <m:t>𝑖</m:t>
                        </m:r>
                        <m:r>
                          <a:rPr lang="es-CO" sz="2600" i="1">
                            <a:latin typeface="Cambria Math"/>
                            <a:ea typeface="Cambria Math"/>
                          </a:rPr>
                          <m:t>=1</m:t>
                        </m:r>
                      </m:sub>
                      <m:sup>
                        <m:r>
                          <a:rPr lang="es-CO" sz="2600" b="0" i="1" smtClean="0">
                            <a:latin typeface="Cambria Math"/>
                            <a:ea typeface="Cambria Math"/>
                          </a:rPr>
                          <m:t>2</m:t>
                        </m:r>
                      </m:sup>
                      <m:e>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𝑝</m:t>
                                </m:r>
                              </m:e>
                              <m:sub>
                                <m:r>
                                  <a:rPr lang="es-CO" sz="2600" i="1">
                                    <a:latin typeface="Cambria Math"/>
                                    <a:ea typeface="Cambria Math"/>
                                  </a:rPr>
                                  <m:t>𝑖</m:t>
                                </m:r>
                              </m:sub>
                            </m:sSub>
                            <m:r>
                              <a:rPr lang="es-CO" sz="2600" i="1">
                                <a:latin typeface="Cambria Math"/>
                                <a:ea typeface="Cambria Math"/>
                              </a:rPr>
                              <m:t>,</m:t>
                            </m:r>
                            <m:r>
                              <a:rPr lang="es-CO" sz="2600" b="0" i="1" smtClean="0">
                                <a:latin typeface="Cambria Math"/>
                                <a:ea typeface="Cambria Math"/>
                              </a:rPr>
                              <m:t>1</m:t>
                            </m:r>
                          </m:e>
                        </m:d>
                        <m:r>
                          <a:rPr lang="es-CO" sz="2600" i="1">
                            <a:latin typeface="Cambria Math"/>
                            <a:ea typeface="Cambria Math"/>
                          </a:rPr>
                          <m:t>=</m:t>
                        </m:r>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i="1">
                                    <a:latin typeface="Cambria Math"/>
                                    <a:ea typeface="Cambria Math"/>
                                  </a:rPr>
                                  <m:t>0</m:t>
                                </m:r>
                              </m:sub>
                            </m:sSub>
                            <m:r>
                              <a:rPr lang="es-CO" sz="2600" i="1">
                                <a:latin typeface="Cambria Math"/>
                                <a:ea typeface="Cambria Math"/>
                              </a:rPr>
                              <m:t>,</m:t>
                            </m:r>
                            <m:r>
                              <a:rPr lang="es-CO" sz="2600" b="0" i="1" smtClean="0">
                                <a:latin typeface="Cambria Math"/>
                                <a:ea typeface="Cambria Math"/>
                              </a:rPr>
                              <m:t>1</m:t>
                            </m:r>
                          </m:e>
                        </m:d>
                        <m:r>
                          <a:rPr lang="es-CO" sz="2600" i="1">
                            <a:latin typeface="Cambria Math"/>
                            <a:ea typeface="Cambria Math"/>
                          </a:rPr>
                          <m:t>∪</m:t>
                        </m:r>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b="0" i="1" smtClean="0">
                                    <a:latin typeface="Cambria Math"/>
                                    <a:ea typeface="Cambria Math"/>
                                  </a:rPr>
                                  <m:t>𝑞</m:t>
                                </m:r>
                              </m:e>
                              <m:sub>
                                <m:r>
                                  <a:rPr lang="es-CO" sz="2600" b="0" i="1" smtClean="0">
                                    <a:latin typeface="Cambria Math"/>
                                    <a:ea typeface="Cambria Math"/>
                                  </a:rPr>
                                  <m:t>1</m:t>
                                </m:r>
                              </m:sub>
                            </m:sSub>
                            <m:r>
                              <a:rPr lang="es-CO" sz="2600" i="1">
                                <a:latin typeface="Cambria Math"/>
                                <a:ea typeface="Cambria Math"/>
                              </a:rPr>
                              <m:t>,1</m:t>
                            </m:r>
                          </m:e>
                        </m:d>
                        <m:r>
                          <a:rPr lang="es-CO" sz="2600" i="1">
                            <a:latin typeface="Cambria Math"/>
                            <a:ea typeface="Cambria Math"/>
                          </a:rPr>
                          <m:t>={</m:t>
                        </m:r>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i="1">
                                <a:latin typeface="Cambria Math"/>
                                <a:ea typeface="Cambria Math"/>
                              </a:rPr>
                              <m:t>0</m:t>
                            </m:r>
                          </m:sub>
                        </m:sSub>
                        <m:r>
                          <a:rPr lang="es-CO" sz="2600" i="1">
                            <a:latin typeface="Cambria Math"/>
                            <a:ea typeface="Cambria Math"/>
                          </a:rPr>
                          <m:t>}</m:t>
                        </m:r>
                      </m:e>
                    </m:nary>
                    <m:r>
                      <m:rPr>
                        <m:nor/>
                      </m:rPr>
                      <a:rPr lang="es-CO" sz="2600" dirty="0"/>
                      <m:t>	</m:t>
                    </m:r>
                    <m:r>
                      <a:rPr lang="es-CO" sz="2600" i="1" dirty="0" smtClean="0">
                        <a:latin typeface="Cambria Math"/>
                        <a:ea typeface="Cambria Math"/>
                      </a:rPr>
                      <m:t>∪</m:t>
                    </m:r>
                    <m:r>
                      <a:rPr lang="es-CO" sz="2600" b="0" i="1" dirty="0" smtClean="0">
                        <a:latin typeface="Cambria Math"/>
                        <a:ea typeface="Cambria Math"/>
                      </a:rPr>
                      <m:t>{</m:t>
                    </m:r>
                    <m:sSub>
                      <m:sSubPr>
                        <m:ctrlPr>
                          <a:rPr lang="es-CO" sz="2600" b="0" i="1" dirty="0" smtClean="0">
                            <a:latin typeface="Cambria Math" panose="02040503050406030204" pitchFamily="18" charset="0"/>
                            <a:ea typeface="Cambria Math"/>
                          </a:rPr>
                        </m:ctrlPr>
                      </m:sSubPr>
                      <m:e>
                        <m:r>
                          <a:rPr lang="es-CO" sz="2600" b="0" i="1" dirty="0" smtClean="0">
                            <a:latin typeface="Cambria Math"/>
                            <a:ea typeface="Cambria Math"/>
                          </a:rPr>
                          <m:t>𝑞</m:t>
                        </m:r>
                      </m:e>
                      <m:sub>
                        <m:r>
                          <a:rPr lang="es-CO" sz="2600" b="0" i="1" dirty="0" smtClean="0">
                            <a:latin typeface="Cambria Math"/>
                            <a:ea typeface="Cambria Math"/>
                          </a:rPr>
                          <m:t>2</m:t>
                        </m:r>
                      </m:sub>
                    </m:sSub>
                    <m:r>
                      <a:rPr lang="es-CO" sz="2600" b="0" i="1" dirty="0" smtClean="0">
                        <a:latin typeface="Cambria Math"/>
                        <a:ea typeface="Cambria Math"/>
                      </a:rPr>
                      <m:t>}</m:t>
                    </m:r>
                  </m:oMath>
                </a14:m>
                <a:r>
                  <a:rPr lang="es-CO" sz="2800" dirty="0">
                    <a:ea typeface="Cambria Math"/>
                  </a:rPr>
                  <a:t> </a:t>
                </a:r>
                <a:r>
                  <a:rPr lang="es-CO" dirty="0"/>
                  <a:t>(9)</a:t>
                </a:r>
              </a:p>
              <a:p>
                <a:pPr marL="0" indent="0">
                  <a:buNone/>
                </a:pPr>
                <a:r>
                  <a:rPr lang="es-CO" dirty="0"/>
                  <a:t>Utilizando (9) en (4)</a:t>
                </a:r>
              </a:p>
              <a:p>
                <a:pPr marL="0" indent="0">
                  <a:buNone/>
                </a:pPr>
                <a14:m>
                  <m:oMath xmlns:m="http://schemas.openxmlformats.org/officeDocument/2006/math">
                    <m:sSup>
                      <m:sSupPr>
                        <m:ctrlPr>
                          <a:rPr lang="es-CO" sz="2600" i="1">
                            <a:latin typeface="Cambria Math" panose="02040503050406030204" pitchFamily="18" charset="0"/>
                          </a:rPr>
                        </m:ctrlPr>
                      </m:sSupPr>
                      <m:e>
                        <m:r>
                          <a:rPr lang="es-CO" sz="2600" i="1">
                            <a:latin typeface="Cambria Math"/>
                            <a:ea typeface="Cambria Math"/>
                          </a:rPr>
                          <m:t>𝛿</m:t>
                        </m:r>
                      </m:e>
                      <m:sup>
                        <m:r>
                          <a:rPr lang="es-CO" sz="2600" i="1">
                            <a:latin typeface="Cambria Math"/>
                          </a:rPr>
                          <m:t>∗</m:t>
                        </m:r>
                      </m:sup>
                    </m:sSup>
                    <m:d>
                      <m:dPr>
                        <m:ctrlPr>
                          <a:rPr lang="es-CO" sz="2600" i="1">
                            <a:latin typeface="Cambria Math" panose="02040503050406030204" pitchFamily="18" charset="0"/>
                          </a:rPr>
                        </m:ctrlPr>
                      </m:dPr>
                      <m:e>
                        <m:sSub>
                          <m:sSubPr>
                            <m:ctrlPr>
                              <a:rPr lang="es-CO" sz="2600" i="1">
                                <a:latin typeface="Cambria Math" panose="02040503050406030204" pitchFamily="18" charset="0"/>
                              </a:rPr>
                            </m:ctrlPr>
                          </m:sSubPr>
                          <m:e>
                            <m:r>
                              <a:rPr lang="es-CO" sz="2600" i="1">
                                <a:latin typeface="Cambria Math"/>
                              </a:rPr>
                              <m:t>𝑞</m:t>
                            </m:r>
                          </m:e>
                          <m:sub>
                            <m:r>
                              <a:rPr lang="es-CO" sz="2600" i="1">
                                <a:latin typeface="Cambria Math"/>
                              </a:rPr>
                              <m:t>0</m:t>
                            </m:r>
                          </m:sub>
                        </m:sSub>
                        <m:r>
                          <a:rPr lang="es-CO" sz="2600" i="1">
                            <a:latin typeface="Cambria Math"/>
                          </a:rPr>
                          <m:t>,01</m:t>
                        </m:r>
                        <m:r>
                          <a:rPr lang="es-CO" sz="2600" b="0" i="1" smtClean="0">
                            <a:latin typeface="Cambria Math"/>
                          </a:rPr>
                          <m:t>1</m:t>
                        </m:r>
                      </m:e>
                    </m:d>
                    <m:r>
                      <a:rPr lang="es-CO" sz="2600" i="1">
                        <a:latin typeface="Cambria Math"/>
                      </a:rPr>
                      <m:t>=</m:t>
                    </m:r>
                    <m:nary>
                      <m:naryPr>
                        <m:chr m:val="⋃"/>
                        <m:ctrlPr>
                          <a:rPr lang="es-CO" sz="2600" i="1">
                            <a:latin typeface="Cambria Math" panose="02040503050406030204" pitchFamily="18" charset="0"/>
                            <a:ea typeface="Cambria Math"/>
                          </a:rPr>
                        </m:ctrlPr>
                      </m:naryPr>
                      <m:sub>
                        <m:r>
                          <m:rPr>
                            <m:brk m:alnAt="23"/>
                          </m:rPr>
                          <a:rPr lang="es-CO" sz="2600" i="1">
                            <a:latin typeface="Cambria Math"/>
                            <a:ea typeface="Cambria Math"/>
                          </a:rPr>
                          <m:t>𝑖</m:t>
                        </m:r>
                        <m:r>
                          <a:rPr lang="es-CO" sz="2600" i="1">
                            <a:latin typeface="Cambria Math"/>
                            <a:ea typeface="Cambria Math"/>
                          </a:rPr>
                          <m:t>=1</m:t>
                        </m:r>
                      </m:sub>
                      <m:sup>
                        <m:r>
                          <a:rPr lang="es-CO" sz="2600" i="1">
                            <a:latin typeface="Cambria Math"/>
                            <a:ea typeface="Cambria Math"/>
                          </a:rPr>
                          <m:t>2</m:t>
                        </m:r>
                      </m:sup>
                      <m:e>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𝑝</m:t>
                                </m:r>
                              </m:e>
                              <m:sub>
                                <m:r>
                                  <a:rPr lang="es-CO" sz="2600" i="1">
                                    <a:latin typeface="Cambria Math"/>
                                    <a:ea typeface="Cambria Math"/>
                                  </a:rPr>
                                  <m:t>𝑖</m:t>
                                </m:r>
                              </m:sub>
                            </m:sSub>
                            <m:r>
                              <a:rPr lang="es-CO" sz="2600" i="1">
                                <a:latin typeface="Cambria Math"/>
                                <a:ea typeface="Cambria Math"/>
                              </a:rPr>
                              <m:t>,1</m:t>
                            </m:r>
                          </m:e>
                        </m:d>
                        <m:r>
                          <a:rPr lang="es-CO" sz="2600" i="1">
                            <a:latin typeface="Cambria Math"/>
                            <a:ea typeface="Cambria Math"/>
                          </a:rPr>
                          <m:t>=</m:t>
                        </m:r>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i="1">
                                    <a:latin typeface="Cambria Math"/>
                                    <a:ea typeface="Cambria Math"/>
                                  </a:rPr>
                                  <m:t>0</m:t>
                                </m:r>
                              </m:sub>
                            </m:sSub>
                            <m:r>
                              <a:rPr lang="es-CO" sz="2600" i="1">
                                <a:latin typeface="Cambria Math"/>
                                <a:ea typeface="Cambria Math"/>
                              </a:rPr>
                              <m:t>,1</m:t>
                            </m:r>
                          </m:e>
                        </m:d>
                        <m:r>
                          <a:rPr lang="es-CO" sz="2600" i="1">
                            <a:latin typeface="Cambria Math"/>
                            <a:ea typeface="Cambria Math"/>
                          </a:rPr>
                          <m:t>∪</m:t>
                        </m:r>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b="0" i="1" smtClean="0">
                                    <a:latin typeface="Cambria Math"/>
                                    <a:ea typeface="Cambria Math"/>
                                  </a:rPr>
                                  <m:t>2</m:t>
                                </m:r>
                              </m:sub>
                            </m:sSub>
                            <m:r>
                              <a:rPr lang="es-CO" sz="2600" i="1">
                                <a:latin typeface="Cambria Math"/>
                                <a:ea typeface="Cambria Math"/>
                              </a:rPr>
                              <m:t>,1</m:t>
                            </m:r>
                          </m:e>
                        </m:d>
                        <m:r>
                          <a:rPr lang="es-CO" sz="2600" i="1">
                            <a:latin typeface="Cambria Math"/>
                            <a:ea typeface="Cambria Math"/>
                          </a:rPr>
                          <m:t>={</m:t>
                        </m:r>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i="1">
                                <a:latin typeface="Cambria Math"/>
                                <a:ea typeface="Cambria Math"/>
                              </a:rPr>
                              <m:t>0</m:t>
                            </m:r>
                          </m:sub>
                        </m:sSub>
                        <m:r>
                          <a:rPr lang="es-CO" sz="2600" i="1">
                            <a:latin typeface="Cambria Math"/>
                            <a:ea typeface="Cambria Math"/>
                          </a:rPr>
                          <m:t>}</m:t>
                        </m:r>
                      </m:e>
                    </m:nary>
                    <m:r>
                      <m:rPr>
                        <m:nor/>
                      </m:rPr>
                      <a:rPr lang="es-CO" sz="2600" dirty="0"/>
                      <m:t>	</m:t>
                    </m:r>
                    <m:r>
                      <a:rPr lang="es-CO" sz="2600" i="1" dirty="0">
                        <a:latin typeface="Cambria Math"/>
                        <a:ea typeface="Cambria Math"/>
                      </a:rPr>
                      <m:t>∪{}</m:t>
                    </m:r>
                  </m:oMath>
                </a14:m>
                <a:r>
                  <a:rPr lang="es-CO" sz="2600" dirty="0"/>
                  <a:t> </a:t>
                </a:r>
                <a:r>
                  <a:rPr lang="es-CO" sz="2800" dirty="0"/>
                  <a:t>(10)</a:t>
                </a:r>
              </a:p>
              <a:p>
                <a:pPr marL="0" indent="0">
                  <a:buNone/>
                </a:pPr>
                <a:r>
                  <a:rPr lang="es-CO" dirty="0"/>
                  <a:t>Utilizando (10) en (3)</a:t>
                </a:r>
              </a:p>
              <a:p>
                <a:pPr marL="0" indent="0">
                  <a:buNone/>
                </a:pPr>
                <a14:m>
                  <m:oMath xmlns:m="http://schemas.openxmlformats.org/officeDocument/2006/math">
                    <m:sSup>
                      <m:sSupPr>
                        <m:ctrlPr>
                          <a:rPr lang="es-CO" sz="2600" i="1">
                            <a:latin typeface="Cambria Math" panose="02040503050406030204" pitchFamily="18" charset="0"/>
                          </a:rPr>
                        </m:ctrlPr>
                      </m:sSupPr>
                      <m:e>
                        <m:r>
                          <a:rPr lang="es-CO" sz="2600" i="1">
                            <a:latin typeface="Cambria Math"/>
                            <a:ea typeface="Cambria Math"/>
                          </a:rPr>
                          <m:t>𝛿</m:t>
                        </m:r>
                      </m:e>
                      <m:sup>
                        <m:r>
                          <a:rPr lang="es-CO" sz="2600" i="1">
                            <a:latin typeface="Cambria Math"/>
                          </a:rPr>
                          <m:t>∗</m:t>
                        </m:r>
                      </m:sup>
                    </m:sSup>
                    <m:d>
                      <m:dPr>
                        <m:ctrlPr>
                          <a:rPr lang="es-CO" sz="2600" i="1">
                            <a:latin typeface="Cambria Math" panose="02040503050406030204" pitchFamily="18" charset="0"/>
                          </a:rPr>
                        </m:ctrlPr>
                      </m:dPr>
                      <m:e>
                        <m:sSub>
                          <m:sSubPr>
                            <m:ctrlPr>
                              <a:rPr lang="es-CO" sz="2600" i="1">
                                <a:latin typeface="Cambria Math" panose="02040503050406030204" pitchFamily="18" charset="0"/>
                              </a:rPr>
                            </m:ctrlPr>
                          </m:sSubPr>
                          <m:e>
                            <m:r>
                              <a:rPr lang="es-CO" sz="2600" i="1">
                                <a:latin typeface="Cambria Math"/>
                              </a:rPr>
                              <m:t>𝑞</m:t>
                            </m:r>
                          </m:e>
                          <m:sub>
                            <m:r>
                              <a:rPr lang="es-CO" sz="2600" i="1">
                                <a:latin typeface="Cambria Math"/>
                              </a:rPr>
                              <m:t>0</m:t>
                            </m:r>
                          </m:sub>
                        </m:sSub>
                        <m:r>
                          <a:rPr lang="es-CO" sz="2600" i="1">
                            <a:latin typeface="Cambria Math"/>
                          </a:rPr>
                          <m:t>,011</m:t>
                        </m:r>
                        <m:r>
                          <a:rPr lang="es-CO" sz="2600" b="0" i="1" smtClean="0">
                            <a:latin typeface="Cambria Math"/>
                          </a:rPr>
                          <m:t>0</m:t>
                        </m:r>
                      </m:e>
                    </m:d>
                    <m:r>
                      <a:rPr lang="es-CO" sz="2600" i="1">
                        <a:latin typeface="Cambria Math"/>
                      </a:rPr>
                      <m:t>=</m:t>
                    </m:r>
                    <m:nary>
                      <m:naryPr>
                        <m:chr m:val="⋃"/>
                        <m:ctrlPr>
                          <a:rPr lang="es-CO" sz="2600" i="1">
                            <a:latin typeface="Cambria Math" panose="02040503050406030204" pitchFamily="18" charset="0"/>
                            <a:ea typeface="Cambria Math"/>
                          </a:rPr>
                        </m:ctrlPr>
                      </m:naryPr>
                      <m:sub>
                        <m:r>
                          <m:rPr>
                            <m:brk m:alnAt="23"/>
                          </m:rPr>
                          <a:rPr lang="es-CO" sz="2600" i="1">
                            <a:latin typeface="Cambria Math"/>
                            <a:ea typeface="Cambria Math"/>
                          </a:rPr>
                          <m:t>𝑖</m:t>
                        </m:r>
                        <m:r>
                          <a:rPr lang="es-CO" sz="2600" i="1">
                            <a:latin typeface="Cambria Math"/>
                            <a:ea typeface="Cambria Math"/>
                          </a:rPr>
                          <m:t>=1</m:t>
                        </m:r>
                      </m:sub>
                      <m:sup>
                        <m:r>
                          <a:rPr lang="es-CO" sz="2600" b="0" i="1" smtClean="0">
                            <a:latin typeface="Cambria Math"/>
                            <a:ea typeface="Cambria Math"/>
                          </a:rPr>
                          <m:t>1</m:t>
                        </m:r>
                      </m:sup>
                      <m:e>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𝑝</m:t>
                                </m:r>
                              </m:e>
                              <m:sub>
                                <m:r>
                                  <a:rPr lang="es-CO" sz="2600" i="1">
                                    <a:latin typeface="Cambria Math"/>
                                    <a:ea typeface="Cambria Math"/>
                                  </a:rPr>
                                  <m:t>𝑖</m:t>
                                </m:r>
                              </m:sub>
                            </m:sSub>
                            <m:r>
                              <a:rPr lang="es-CO" sz="2600" i="1">
                                <a:latin typeface="Cambria Math"/>
                                <a:ea typeface="Cambria Math"/>
                              </a:rPr>
                              <m:t>,</m:t>
                            </m:r>
                            <m:r>
                              <a:rPr lang="es-CO" sz="2600" b="0" i="1" smtClean="0">
                                <a:latin typeface="Cambria Math"/>
                                <a:ea typeface="Cambria Math"/>
                              </a:rPr>
                              <m:t>0</m:t>
                            </m:r>
                          </m:e>
                        </m:d>
                        <m:r>
                          <a:rPr lang="es-CO" sz="2600" i="1">
                            <a:latin typeface="Cambria Math"/>
                            <a:ea typeface="Cambria Math"/>
                          </a:rPr>
                          <m:t>=</m:t>
                        </m:r>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i="1">
                                    <a:latin typeface="Cambria Math"/>
                                    <a:ea typeface="Cambria Math"/>
                                  </a:rPr>
                                  <m:t>0</m:t>
                                </m:r>
                              </m:sub>
                            </m:sSub>
                            <m:r>
                              <a:rPr lang="es-CO" sz="2600" i="1">
                                <a:latin typeface="Cambria Math"/>
                                <a:ea typeface="Cambria Math"/>
                              </a:rPr>
                              <m:t>,</m:t>
                            </m:r>
                            <m:r>
                              <a:rPr lang="es-CO" sz="2600" b="0" i="1" smtClean="0">
                                <a:latin typeface="Cambria Math"/>
                                <a:ea typeface="Cambria Math"/>
                              </a:rPr>
                              <m:t>0</m:t>
                            </m:r>
                          </m:e>
                        </m:d>
                        <m:r>
                          <a:rPr lang="es-CO" sz="2600" i="1">
                            <a:latin typeface="Cambria Math"/>
                            <a:ea typeface="Cambria Math"/>
                          </a:rPr>
                          <m:t>={</m:t>
                        </m:r>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i="1">
                                <a:latin typeface="Cambria Math"/>
                                <a:ea typeface="Cambria Math"/>
                              </a:rPr>
                              <m:t>0</m:t>
                            </m:r>
                          </m:sub>
                        </m:sSub>
                        <m:r>
                          <a:rPr lang="es-CO" sz="2600" b="0" i="1" smtClean="0">
                            <a:latin typeface="Cambria Math"/>
                            <a:ea typeface="Cambria Math"/>
                          </a:rPr>
                          <m:t>,</m:t>
                        </m:r>
                        <m:sSub>
                          <m:sSubPr>
                            <m:ctrlPr>
                              <a:rPr lang="es-CO" sz="2600" b="0" i="1" smtClean="0">
                                <a:latin typeface="Cambria Math" panose="02040503050406030204" pitchFamily="18" charset="0"/>
                                <a:ea typeface="Cambria Math"/>
                              </a:rPr>
                            </m:ctrlPr>
                          </m:sSubPr>
                          <m:e>
                            <m:r>
                              <a:rPr lang="es-CO" sz="2600" b="0" i="1" smtClean="0">
                                <a:latin typeface="Cambria Math"/>
                                <a:ea typeface="Cambria Math"/>
                              </a:rPr>
                              <m:t>𝑞</m:t>
                            </m:r>
                          </m:e>
                          <m:sub>
                            <m:r>
                              <a:rPr lang="es-CO" sz="2600" b="0" i="1" smtClean="0">
                                <a:latin typeface="Cambria Math"/>
                                <a:ea typeface="Cambria Math"/>
                              </a:rPr>
                              <m:t>1</m:t>
                            </m:r>
                          </m:sub>
                        </m:sSub>
                        <m:r>
                          <a:rPr lang="es-CO" sz="2600" i="1">
                            <a:latin typeface="Cambria Math"/>
                            <a:ea typeface="Cambria Math"/>
                          </a:rPr>
                          <m:t>}</m:t>
                        </m:r>
                      </m:e>
                    </m:nary>
                    <m:r>
                      <m:rPr>
                        <m:nor/>
                      </m:rPr>
                      <a:rPr lang="es-CO" sz="2600" dirty="0"/>
                      <m:t>	</m:t>
                    </m:r>
                  </m:oMath>
                </a14:m>
                <a:r>
                  <a:rPr lang="es-CO" sz="2600" dirty="0"/>
                  <a:t>		(11)</a:t>
                </a:r>
              </a:p>
              <a:p>
                <a:pPr marL="0" indent="0">
                  <a:buNone/>
                </a:pPr>
                <a:endParaRPr lang="es-CO" dirty="0"/>
              </a:p>
              <a:p>
                <a:pPr marL="0" indent="0">
                  <a:buNone/>
                </a:pPr>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910" y="1670100"/>
                <a:ext cx="9144000" cy="5180310"/>
              </a:xfrm>
              <a:blipFill rotWithShape="1">
                <a:blip r:embed="rId2"/>
                <a:stretch>
                  <a:fillRect l="-1600" t="-1412"/>
                </a:stretch>
              </a:blipFill>
            </p:spPr>
            <p:txBody>
              <a:bodyPr/>
              <a:lstStyle/>
              <a:p>
                <a:r>
                  <a:rPr lang="es-ES_tradnl">
                    <a:noFill/>
                  </a:rPr>
                  <a:t> </a:t>
                </a:r>
              </a:p>
            </p:txBody>
          </p:sp>
        </mc:Fallback>
      </mc:AlternateContent>
    </p:spTree>
    <p:extLst>
      <p:ext uri="{BB962C8B-B14F-4D97-AF65-F5344CB8AC3E}">
        <p14:creationId xmlns:p14="http://schemas.microsoft.com/office/powerpoint/2010/main" val="2199581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Extensión de la Función de Transición: 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77500" lnSpcReduction="20000"/>
              </a:bodyPr>
              <a:lstStyle/>
              <a:p>
                <a:pPr marL="0" indent="0">
                  <a:buNone/>
                </a:pPr>
                <a:r>
                  <a:rPr lang="es-CO" dirty="0"/>
                  <a:t>Utilizando (11) en (2)</a:t>
                </a:r>
              </a:p>
              <a:p>
                <a:pPr marL="0" indent="0">
                  <a:buNone/>
                </a:pPr>
                <a14:m>
                  <m:oMath xmlns:m="http://schemas.openxmlformats.org/officeDocument/2006/math">
                    <m:sSup>
                      <m:sSupPr>
                        <m:ctrlPr>
                          <a:rPr lang="es-CO" sz="2600" i="1">
                            <a:latin typeface="Cambria Math" panose="02040503050406030204" pitchFamily="18" charset="0"/>
                          </a:rPr>
                        </m:ctrlPr>
                      </m:sSupPr>
                      <m:e>
                        <m:r>
                          <a:rPr lang="es-CO" sz="2600" i="1">
                            <a:latin typeface="Cambria Math"/>
                            <a:ea typeface="Cambria Math"/>
                          </a:rPr>
                          <m:t>𝛿</m:t>
                        </m:r>
                      </m:e>
                      <m:sup>
                        <m:r>
                          <a:rPr lang="es-CO" sz="2600" i="1">
                            <a:latin typeface="Cambria Math"/>
                          </a:rPr>
                          <m:t>∗</m:t>
                        </m:r>
                      </m:sup>
                    </m:sSup>
                    <m:d>
                      <m:dPr>
                        <m:ctrlPr>
                          <a:rPr lang="es-CO" sz="2600" i="1">
                            <a:latin typeface="Cambria Math" panose="02040503050406030204" pitchFamily="18" charset="0"/>
                          </a:rPr>
                        </m:ctrlPr>
                      </m:dPr>
                      <m:e>
                        <m:sSub>
                          <m:sSubPr>
                            <m:ctrlPr>
                              <a:rPr lang="es-CO" sz="2600" i="1">
                                <a:latin typeface="Cambria Math" panose="02040503050406030204" pitchFamily="18" charset="0"/>
                              </a:rPr>
                            </m:ctrlPr>
                          </m:sSubPr>
                          <m:e>
                            <m:r>
                              <a:rPr lang="es-CO" sz="2600" i="1">
                                <a:latin typeface="Cambria Math"/>
                              </a:rPr>
                              <m:t>𝑞</m:t>
                            </m:r>
                          </m:e>
                          <m:sub>
                            <m:r>
                              <a:rPr lang="es-CO" sz="2600" i="1">
                                <a:latin typeface="Cambria Math"/>
                              </a:rPr>
                              <m:t>0</m:t>
                            </m:r>
                          </m:sub>
                        </m:sSub>
                        <m:r>
                          <a:rPr lang="es-CO" sz="2600" i="1">
                            <a:latin typeface="Cambria Math"/>
                          </a:rPr>
                          <m:t>,0110</m:t>
                        </m:r>
                        <m:r>
                          <a:rPr lang="es-CO" sz="2600" b="0" i="1" smtClean="0">
                            <a:latin typeface="Cambria Math"/>
                          </a:rPr>
                          <m:t>0</m:t>
                        </m:r>
                      </m:e>
                    </m:d>
                    <m:r>
                      <a:rPr lang="es-CO" sz="2600" i="1">
                        <a:latin typeface="Cambria Math"/>
                      </a:rPr>
                      <m:t>=</m:t>
                    </m:r>
                    <m:nary>
                      <m:naryPr>
                        <m:chr m:val="⋃"/>
                        <m:ctrlPr>
                          <a:rPr lang="es-CO" sz="2600" i="1">
                            <a:latin typeface="Cambria Math" panose="02040503050406030204" pitchFamily="18" charset="0"/>
                            <a:ea typeface="Cambria Math"/>
                          </a:rPr>
                        </m:ctrlPr>
                      </m:naryPr>
                      <m:sub>
                        <m:r>
                          <m:rPr>
                            <m:brk m:alnAt="23"/>
                          </m:rPr>
                          <a:rPr lang="es-CO" sz="2600" i="1">
                            <a:latin typeface="Cambria Math"/>
                            <a:ea typeface="Cambria Math"/>
                          </a:rPr>
                          <m:t>𝑖</m:t>
                        </m:r>
                        <m:r>
                          <a:rPr lang="es-CO" sz="2600" i="1">
                            <a:latin typeface="Cambria Math"/>
                            <a:ea typeface="Cambria Math"/>
                          </a:rPr>
                          <m:t>=1</m:t>
                        </m:r>
                      </m:sub>
                      <m:sup>
                        <m:r>
                          <a:rPr lang="es-CO" sz="2600" b="0" i="1" smtClean="0">
                            <a:latin typeface="Cambria Math"/>
                            <a:ea typeface="Cambria Math"/>
                          </a:rPr>
                          <m:t>2</m:t>
                        </m:r>
                      </m:sup>
                      <m:e>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𝑝</m:t>
                                </m:r>
                              </m:e>
                              <m:sub>
                                <m:r>
                                  <a:rPr lang="es-CO" sz="2600" i="1">
                                    <a:latin typeface="Cambria Math"/>
                                    <a:ea typeface="Cambria Math"/>
                                  </a:rPr>
                                  <m:t>𝑖</m:t>
                                </m:r>
                              </m:sub>
                            </m:sSub>
                            <m:r>
                              <a:rPr lang="es-CO" sz="2600" i="1">
                                <a:latin typeface="Cambria Math"/>
                                <a:ea typeface="Cambria Math"/>
                              </a:rPr>
                              <m:t>,0</m:t>
                            </m:r>
                          </m:e>
                        </m:d>
                        <m:r>
                          <a:rPr lang="es-CO" sz="2600" i="1">
                            <a:latin typeface="Cambria Math"/>
                            <a:ea typeface="Cambria Math"/>
                          </a:rPr>
                          <m:t>=</m:t>
                        </m:r>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i="1">
                                    <a:latin typeface="Cambria Math"/>
                                    <a:ea typeface="Cambria Math"/>
                                  </a:rPr>
                                  <m:t>0</m:t>
                                </m:r>
                              </m:sub>
                            </m:sSub>
                            <m:r>
                              <a:rPr lang="es-CO" sz="2600" i="1">
                                <a:latin typeface="Cambria Math"/>
                                <a:ea typeface="Cambria Math"/>
                              </a:rPr>
                              <m:t>,0</m:t>
                            </m:r>
                          </m:e>
                        </m:d>
                        <m:r>
                          <a:rPr lang="es-CO" sz="2600" i="1" smtClean="0">
                            <a:latin typeface="Cambria Math"/>
                            <a:ea typeface="Cambria Math"/>
                          </a:rPr>
                          <m:t>∪</m:t>
                        </m:r>
                        <m:r>
                          <a:rPr lang="es-CO" sz="2600" i="1">
                            <a:latin typeface="Cambria Math"/>
                            <a:ea typeface="Cambria Math"/>
                          </a:rPr>
                          <m:t>𝛿</m:t>
                        </m:r>
                        <m:d>
                          <m:dPr>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b="0" i="1" smtClean="0">
                                    <a:latin typeface="Cambria Math"/>
                                    <a:ea typeface="Cambria Math"/>
                                  </a:rPr>
                                  <m:t>1</m:t>
                                </m:r>
                              </m:sub>
                            </m:sSub>
                            <m:r>
                              <a:rPr lang="es-CO" sz="2600" i="1">
                                <a:latin typeface="Cambria Math"/>
                                <a:ea typeface="Cambria Math"/>
                              </a:rPr>
                              <m:t>,0</m:t>
                            </m:r>
                          </m:e>
                        </m:d>
                        <m:r>
                          <a:rPr lang="es-CO" sz="2600" i="1">
                            <a:latin typeface="Cambria Math"/>
                            <a:ea typeface="Cambria Math"/>
                          </a:rPr>
                          <m:t>=</m:t>
                        </m:r>
                        <m:d>
                          <m:dPr>
                            <m:begChr m:val="{"/>
                            <m:endChr m:val="}"/>
                            <m:ctrlPr>
                              <a:rPr lang="es-CO" sz="2600" i="1">
                                <a:latin typeface="Cambria Math" panose="02040503050406030204" pitchFamily="18" charset="0"/>
                                <a:ea typeface="Cambria Math"/>
                              </a:rPr>
                            </m:ctrlPr>
                          </m:dPr>
                          <m:e>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i="1">
                                    <a:latin typeface="Cambria Math"/>
                                    <a:ea typeface="Cambria Math"/>
                                  </a:rPr>
                                  <m:t>0</m:t>
                                </m:r>
                              </m:sub>
                            </m:sSub>
                            <m:r>
                              <a:rPr lang="es-CO" sz="2600" i="1">
                                <a:latin typeface="Cambria Math"/>
                                <a:ea typeface="Cambria Math"/>
                              </a:rPr>
                              <m:t>,</m:t>
                            </m:r>
                            <m:sSub>
                              <m:sSubPr>
                                <m:ctrlPr>
                                  <a:rPr lang="es-CO" sz="2600" i="1">
                                    <a:latin typeface="Cambria Math" panose="02040503050406030204" pitchFamily="18" charset="0"/>
                                    <a:ea typeface="Cambria Math"/>
                                  </a:rPr>
                                </m:ctrlPr>
                              </m:sSubPr>
                              <m:e>
                                <m:r>
                                  <a:rPr lang="es-CO" sz="2600" i="1">
                                    <a:latin typeface="Cambria Math"/>
                                    <a:ea typeface="Cambria Math"/>
                                  </a:rPr>
                                  <m:t>𝑞</m:t>
                                </m:r>
                              </m:e>
                              <m:sub>
                                <m:r>
                                  <a:rPr lang="es-CO" sz="2600" i="1">
                                    <a:latin typeface="Cambria Math"/>
                                    <a:ea typeface="Cambria Math"/>
                                  </a:rPr>
                                  <m:t>1</m:t>
                                </m:r>
                              </m:sub>
                            </m:sSub>
                          </m:e>
                        </m:d>
                        <m:r>
                          <a:rPr lang="es-CO" sz="2600" i="1" smtClean="0">
                            <a:latin typeface="Cambria Math"/>
                            <a:ea typeface="Cambria Math"/>
                          </a:rPr>
                          <m:t>∪</m:t>
                        </m:r>
                        <m:r>
                          <a:rPr lang="es-CO" sz="2600" b="0" i="1" smtClean="0">
                            <a:latin typeface="Cambria Math"/>
                            <a:ea typeface="Cambria Math"/>
                          </a:rPr>
                          <m:t>{}</m:t>
                        </m:r>
                      </m:e>
                    </m:nary>
                  </m:oMath>
                </a14:m>
                <a:r>
                  <a:rPr lang="es-CO" sz="2600" dirty="0"/>
                  <a:t>	(</a:t>
                </a:r>
                <a:r>
                  <a:rPr lang="es-CO" dirty="0"/>
                  <a:t>12)</a:t>
                </a:r>
              </a:p>
              <a:p>
                <a:pPr marL="0" indent="0">
                  <a:buNone/>
                </a:pPr>
                <a:r>
                  <a:rPr lang="es-CO" dirty="0"/>
                  <a:t>Utilizando (12) en (1)</a:t>
                </a:r>
              </a:p>
              <a:p>
                <a:pPr marL="0" indent="0">
                  <a:buNone/>
                </a:pPr>
                <a14:m>
                  <m:oMathPara xmlns:m="http://schemas.openxmlformats.org/officeDocument/2006/math">
                    <m:oMathParaPr>
                      <m:jc m:val="centerGroup"/>
                    </m:oMathParaPr>
                    <m:oMath xmlns:m="http://schemas.openxmlformats.org/officeDocument/2006/math">
                      <m:sSup>
                        <m:sSupPr>
                          <m:ctrlPr>
                            <a:rPr lang="es-CO" i="1">
                              <a:latin typeface="Cambria Math" panose="02040503050406030204" pitchFamily="18" charset="0"/>
                            </a:rPr>
                          </m:ctrlPr>
                        </m:sSupPr>
                        <m:e>
                          <m:r>
                            <a:rPr lang="es-CO" i="1">
                              <a:latin typeface="Cambria Math"/>
                              <a:ea typeface="Cambria Math"/>
                            </a:rPr>
                            <m:t>𝛿</m:t>
                          </m:r>
                        </m:e>
                        <m:sup>
                          <m:r>
                            <a:rPr lang="es-CO" i="1">
                              <a:latin typeface="Cambria Math"/>
                            </a:rPr>
                            <m:t>∗</m:t>
                          </m:r>
                        </m:sup>
                      </m:sSup>
                      <m:d>
                        <m:dPr>
                          <m:ctrlPr>
                            <a:rPr lang="es-CO"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,01100</m:t>
                          </m:r>
                          <m:r>
                            <a:rPr lang="es-CO" b="0" i="1" smtClean="0">
                              <a:latin typeface="Cambria Math"/>
                            </a:rPr>
                            <m:t>1</m:t>
                          </m:r>
                        </m:e>
                      </m:d>
                      <m:r>
                        <a:rPr lang="es-CO" i="1">
                          <a:latin typeface="Cambria Math"/>
                        </a:rPr>
                        <m:t>=</m:t>
                      </m:r>
                      <m:nary>
                        <m:naryPr>
                          <m:chr m:val="⋃"/>
                          <m:ctrlPr>
                            <a:rPr lang="es-CO" i="1">
                              <a:latin typeface="Cambria Math" panose="02040503050406030204" pitchFamily="18" charset="0"/>
                              <a:ea typeface="Cambria Math"/>
                            </a:rPr>
                          </m:ctrlPr>
                        </m:naryPr>
                        <m:sub>
                          <m:r>
                            <m:rPr>
                              <m:brk m:alnAt="23"/>
                            </m:rPr>
                            <a:rPr lang="es-CO" i="1">
                              <a:latin typeface="Cambria Math"/>
                              <a:ea typeface="Cambria Math"/>
                            </a:rPr>
                            <m:t>𝑖</m:t>
                          </m:r>
                          <m:r>
                            <a:rPr lang="es-CO" i="1">
                              <a:latin typeface="Cambria Math"/>
                              <a:ea typeface="Cambria Math"/>
                            </a:rPr>
                            <m:t>=1</m:t>
                          </m:r>
                        </m:sub>
                        <m:sup>
                          <m:r>
                            <a:rPr lang="es-CO" i="1">
                              <a:latin typeface="Cambria Math"/>
                              <a:ea typeface="Cambria Math"/>
                            </a:rPr>
                            <m:t>2</m:t>
                          </m:r>
                        </m:sup>
                        <m:e>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𝑝</m:t>
                                  </m:r>
                                </m:e>
                                <m:sub>
                                  <m:r>
                                    <a:rPr lang="es-CO" i="1">
                                      <a:latin typeface="Cambria Math"/>
                                      <a:ea typeface="Cambria Math"/>
                                    </a:rPr>
                                    <m:t>𝑖</m:t>
                                  </m:r>
                                </m:sub>
                              </m:sSub>
                              <m:r>
                                <a:rPr lang="es-CO" i="1">
                                  <a:latin typeface="Cambria Math"/>
                                  <a:ea typeface="Cambria Math"/>
                                </a:rPr>
                                <m:t>,0</m:t>
                              </m:r>
                            </m:e>
                          </m:d>
                          <m:r>
                            <a:rPr lang="es-CO" i="1">
                              <a:latin typeface="Cambria Math"/>
                              <a:ea typeface="Cambria Math"/>
                            </a:rPr>
                            <m:t>=</m:t>
                          </m:r>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𝑞</m:t>
                                  </m:r>
                                </m:e>
                                <m:sub>
                                  <m:r>
                                    <a:rPr lang="es-CO" i="1">
                                      <a:latin typeface="Cambria Math"/>
                                      <a:ea typeface="Cambria Math"/>
                                    </a:rPr>
                                    <m:t>0</m:t>
                                  </m:r>
                                </m:sub>
                              </m:sSub>
                              <m:r>
                                <a:rPr lang="es-CO" i="1">
                                  <a:latin typeface="Cambria Math"/>
                                  <a:ea typeface="Cambria Math"/>
                                </a:rPr>
                                <m:t>,</m:t>
                              </m:r>
                              <m:r>
                                <a:rPr lang="es-CO" b="0" i="1" smtClean="0">
                                  <a:latin typeface="Cambria Math"/>
                                  <a:ea typeface="Cambria Math"/>
                                </a:rPr>
                                <m:t>1</m:t>
                              </m:r>
                            </m:e>
                          </m:d>
                          <m:r>
                            <a:rPr lang="es-CO" i="1">
                              <a:latin typeface="Cambria Math"/>
                              <a:ea typeface="Cambria Math"/>
                            </a:rPr>
                            <m:t>∪</m:t>
                          </m:r>
                          <m:r>
                            <a:rPr lang="es-CO" i="1">
                              <a:latin typeface="Cambria Math"/>
                              <a:ea typeface="Cambria Math"/>
                            </a:rPr>
                            <m:t>𝛿</m:t>
                          </m:r>
                          <m:d>
                            <m:dPr>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𝑞</m:t>
                                  </m:r>
                                </m:e>
                                <m:sub>
                                  <m:r>
                                    <a:rPr lang="es-CO" i="1">
                                      <a:latin typeface="Cambria Math"/>
                                      <a:ea typeface="Cambria Math"/>
                                    </a:rPr>
                                    <m:t>1</m:t>
                                  </m:r>
                                </m:sub>
                              </m:sSub>
                              <m:r>
                                <a:rPr lang="es-CO" i="1">
                                  <a:latin typeface="Cambria Math"/>
                                  <a:ea typeface="Cambria Math"/>
                                </a:rPr>
                                <m:t>,</m:t>
                              </m:r>
                              <m:r>
                                <a:rPr lang="es-CO" b="0" i="1" smtClean="0">
                                  <a:latin typeface="Cambria Math"/>
                                  <a:ea typeface="Cambria Math"/>
                                </a:rPr>
                                <m:t>1</m:t>
                              </m:r>
                            </m:e>
                          </m:d>
                          <m:r>
                            <a:rPr lang="es-CO" i="1">
                              <a:latin typeface="Cambria Math"/>
                              <a:ea typeface="Cambria Math"/>
                            </a:rPr>
                            <m:t>=</m:t>
                          </m:r>
                          <m:d>
                            <m:dPr>
                              <m:begChr m:val="{"/>
                              <m:endChr m:val="}"/>
                              <m:ctrlPr>
                                <a:rPr lang="es-CO" i="1">
                                  <a:latin typeface="Cambria Math" panose="02040503050406030204" pitchFamily="18" charset="0"/>
                                  <a:ea typeface="Cambria Math"/>
                                </a:rPr>
                              </m:ctrlPr>
                            </m:dPr>
                            <m:e>
                              <m:sSub>
                                <m:sSubPr>
                                  <m:ctrlPr>
                                    <a:rPr lang="es-CO" i="1">
                                      <a:latin typeface="Cambria Math" panose="02040503050406030204" pitchFamily="18" charset="0"/>
                                      <a:ea typeface="Cambria Math"/>
                                    </a:rPr>
                                  </m:ctrlPr>
                                </m:sSubPr>
                                <m:e>
                                  <m:r>
                                    <a:rPr lang="es-CO" i="1">
                                      <a:latin typeface="Cambria Math"/>
                                      <a:ea typeface="Cambria Math"/>
                                    </a:rPr>
                                    <m:t>𝑞</m:t>
                                  </m:r>
                                </m:e>
                                <m:sub>
                                  <m:r>
                                    <a:rPr lang="es-CO" i="1">
                                      <a:latin typeface="Cambria Math"/>
                                      <a:ea typeface="Cambria Math"/>
                                    </a:rPr>
                                    <m:t>0</m:t>
                                  </m:r>
                                </m:sub>
                              </m:sSub>
                            </m:e>
                          </m:d>
                          <m:r>
                            <a:rPr lang="es-CO" i="1">
                              <a:latin typeface="Cambria Math"/>
                              <a:ea typeface="Cambria Math"/>
                            </a:rPr>
                            <m:t>∪</m:t>
                          </m:r>
                          <m:d>
                            <m:dPr>
                              <m:begChr m:val="{"/>
                              <m:endChr m:val="}"/>
                              <m:ctrlPr>
                                <a:rPr lang="es-CO" i="1">
                                  <a:latin typeface="Cambria Math" panose="02040503050406030204" pitchFamily="18" charset="0"/>
                                  <a:ea typeface="Cambria Math"/>
                                </a:rPr>
                              </m:ctrlPr>
                            </m:dPr>
                            <m:e>
                              <m:sSub>
                                <m:sSubPr>
                                  <m:ctrlPr>
                                    <a:rPr lang="es-CO" i="1" smtClean="0">
                                      <a:latin typeface="Cambria Math" panose="02040503050406030204" pitchFamily="18" charset="0"/>
                                      <a:ea typeface="Cambria Math"/>
                                    </a:rPr>
                                  </m:ctrlPr>
                                </m:sSubPr>
                                <m:e>
                                  <m:r>
                                    <a:rPr lang="es-CO" b="0" i="1" smtClean="0">
                                      <a:latin typeface="Cambria Math"/>
                                      <a:ea typeface="Cambria Math"/>
                                    </a:rPr>
                                    <m:t>𝑞</m:t>
                                  </m:r>
                                </m:e>
                                <m:sub>
                                  <m:r>
                                    <a:rPr lang="es-CO" b="0" i="1" smtClean="0">
                                      <a:latin typeface="Cambria Math"/>
                                      <a:ea typeface="Cambria Math"/>
                                    </a:rPr>
                                    <m:t>2</m:t>
                                  </m:r>
                                </m:sub>
                              </m:sSub>
                            </m:e>
                          </m:d>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𝑞</m:t>
                              </m:r>
                            </m:e>
                            <m:sub>
                              <m:r>
                                <a:rPr lang="es-CO" b="0" i="1" smtClean="0">
                                  <a:latin typeface="Cambria Math"/>
                                  <a:ea typeface="Cambria Math"/>
                                </a:rPr>
                                <m:t>0</m:t>
                              </m:r>
                            </m:sub>
                          </m:sSub>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𝑞</m:t>
                              </m:r>
                            </m:e>
                            <m:sub>
                              <m:r>
                                <a:rPr lang="es-CO" b="0" i="1" smtClean="0">
                                  <a:latin typeface="Cambria Math"/>
                                  <a:ea typeface="Cambria Math"/>
                                </a:rPr>
                                <m:t>2</m:t>
                              </m:r>
                            </m:sub>
                          </m:sSub>
                          <m:r>
                            <a:rPr lang="es-CO" b="0" i="1" smtClean="0">
                              <a:latin typeface="Cambria Math"/>
                              <a:ea typeface="Cambria Math"/>
                            </a:rPr>
                            <m:t>}</m:t>
                          </m:r>
                        </m:e>
                      </m:nary>
                    </m:oMath>
                  </m:oMathPara>
                </a14:m>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185" t="-2426"/>
                </a:stretch>
              </a:blipFill>
            </p:spPr>
            <p:txBody>
              <a:bodyPr/>
              <a:lstStyle/>
              <a:p>
                <a:r>
                  <a:rPr lang="es-CO">
                    <a:noFill/>
                  </a:rPr>
                  <a:t> </a:t>
                </a:r>
              </a:p>
            </p:txBody>
          </p:sp>
        </mc:Fallback>
      </mc:AlternateContent>
    </p:spTree>
    <p:extLst>
      <p:ext uri="{BB962C8B-B14F-4D97-AF65-F5344CB8AC3E}">
        <p14:creationId xmlns:p14="http://schemas.microsoft.com/office/powerpoint/2010/main" val="2643181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_tradnl" dirty="0"/>
              <a:t>Ejercicio</a:t>
            </a:r>
          </a:p>
        </p:txBody>
      </p:sp>
      <p:sp>
        <p:nvSpPr>
          <p:cNvPr id="6" name="5 Marcador de contenido"/>
          <p:cNvSpPr>
            <a:spLocks noGrp="1"/>
          </p:cNvSpPr>
          <p:nvPr>
            <p:ph idx="1"/>
          </p:nvPr>
        </p:nvSpPr>
        <p:spPr/>
        <p:txBody>
          <a:bodyPr/>
          <a:lstStyle/>
          <a:p>
            <a:r>
              <a:rPr lang="es-ES_tradnl" dirty="0"/>
              <a:t>¿Cómo definir el lenguaje de un AFND usando la extensión de la función de transición?</a:t>
            </a:r>
          </a:p>
        </p:txBody>
      </p:sp>
      <p:pic>
        <p:nvPicPr>
          <p:cNvPr id="7" name="Picture 3" descr="C:\Documents and Settings\Jaime_Pavlich\Local Settings\Temporary Internet Files\Content.IE5\X2M1E1Q9\MCj04077340000[1].wmf"/>
          <p:cNvPicPr>
            <a:picLocks noChangeAspect="1" noChangeArrowheads="1"/>
          </p:cNvPicPr>
          <p:nvPr/>
        </p:nvPicPr>
        <p:blipFill>
          <a:blip r:embed="rId2"/>
          <a:srcRect/>
          <a:stretch>
            <a:fillRect/>
          </a:stretch>
        </p:blipFill>
        <p:spPr bwMode="auto">
          <a:xfrm>
            <a:off x="3357554" y="3212976"/>
            <a:ext cx="2371740" cy="2371740"/>
          </a:xfrm>
          <a:prstGeom prst="rect">
            <a:avLst/>
          </a:prstGeom>
          <a:noFill/>
        </p:spPr>
      </p:pic>
    </p:spTree>
    <p:extLst>
      <p:ext uri="{BB962C8B-B14F-4D97-AF65-F5344CB8AC3E}">
        <p14:creationId xmlns:p14="http://schemas.microsoft.com/office/powerpoint/2010/main" val="2522144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dirty="0"/>
              <a:t>Definición del lenguaje del AFND</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CO" dirty="0"/>
                  <a:t>Un lenguaje son todas las palabras </a:t>
                </a:r>
                <a14:m>
                  <m:oMath xmlns:m="http://schemas.openxmlformats.org/officeDocument/2006/math">
                    <m:r>
                      <a:rPr lang="es-CO" b="0" i="1" smtClean="0">
                        <a:latin typeface="Cambria Math"/>
                      </a:rPr>
                      <m:t>𝑤</m:t>
                    </m:r>
                  </m:oMath>
                </a14:m>
                <a:r>
                  <a:rPr lang="es-CO" dirty="0"/>
                  <a:t> que empiezan en </a:t>
                </a: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𝑞</m:t>
                        </m:r>
                      </m:e>
                      <m:sub>
                        <m:r>
                          <a:rPr lang="es-CO" b="0" i="1" smtClean="0">
                            <a:latin typeface="Cambria Math"/>
                          </a:rPr>
                          <m:t>0</m:t>
                        </m:r>
                      </m:sub>
                    </m:sSub>
                  </m:oMath>
                </a14:m>
                <a:r>
                  <a:rPr lang="es-CO" dirty="0"/>
                  <a:t> y que terminan en un estado de aceptación</a:t>
                </a:r>
              </a:p>
              <a:p>
                <a:r>
                  <a:rPr lang="es-CO" dirty="0"/>
                  <a:t>El lenguaje de un AFND se simboliza con </a:t>
                </a:r>
                <a14:m>
                  <m:oMath xmlns:m="http://schemas.openxmlformats.org/officeDocument/2006/math">
                    <m:r>
                      <a:rPr lang="es-CO" b="0" i="1" smtClean="0">
                        <a:latin typeface="Cambria Math"/>
                      </a:rPr>
                      <m:t>𝐿</m:t>
                    </m:r>
                    <m:r>
                      <a:rPr lang="es-CO" b="0" i="1" smtClean="0">
                        <a:latin typeface="Cambria Math"/>
                      </a:rPr>
                      <m:t>(</m:t>
                    </m:r>
                    <m:r>
                      <a:rPr lang="es-CO" b="0" i="1" smtClean="0">
                        <a:latin typeface="Cambria Math"/>
                      </a:rPr>
                      <m:t>𝐴</m:t>
                    </m:r>
                    <m:r>
                      <a:rPr lang="es-CO" b="0" i="1" smtClean="0">
                        <a:latin typeface="Cambria Math"/>
                      </a:rPr>
                      <m:t>)</m:t>
                    </m:r>
                  </m:oMath>
                </a14:m>
                <a:r>
                  <a:rPr lang="es-CO" dirty="0"/>
                  <a:t> y se define de la siguiente forma:</a:t>
                </a:r>
              </a:p>
              <a:p>
                <a:pPr marL="0" indent="0">
                  <a:buNone/>
                </a:pPr>
                <a14:m>
                  <m:oMathPara xmlns:m="http://schemas.openxmlformats.org/officeDocument/2006/math">
                    <m:oMathParaPr>
                      <m:jc m:val="centerGroup"/>
                    </m:oMathParaPr>
                    <m:oMath xmlns:m="http://schemas.openxmlformats.org/officeDocument/2006/math">
                      <m:r>
                        <a:rPr lang="es-CO" b="0" i="1" smtClean="0">
                          <a:latin typeface="Cambria Math"/>
                        </a:rPr>
                        <m:t>𝐿</m:t>
                      </m:r>
                      <m:d>
                        <m:dPr>
                          <m:ctrlPr>
                            <a:rPr lang="es-CO" b="0" i="1" smtClean="0">
                              <a:latin typeface="Cambria Math" panose="02040503050406030204" pitchFamily="18" charset="0"/>
                            </a:rPr>
                          </m:ctrlPr>
                        </m:dPr>
                        <m:e>
                          <m:r>
                            <a:rPr lang="es-CO" b="0" i="1" smtClean="0">
                              <a:latin typeface="Cambria Math"/>
                            </a:rPr>
                            <m:t>𝐴</m:t>
                          </m:r>
                        </m:e>
                      </m:d>
                      <m:r>
                        <a:rPr lang="es-CO" b="0" i="1" smtClean="0">
                          <a:latin typeface="Cambria Math"/>
                        </a:rPr>
                        <m:t>=</m:t>
                      </m:r>
                      <m:r>
                        <a:rPr lang="en-US" b="0" i="1" smtClean="0">
                          <a:latin typeface="Cambria Math"/>
                        </a:rPr>
                        <m:t>{</m:t>
                      </m:r>
                      <m:r>
                        <a:rPr lang="es-CO" i="1">
                          <a:latin typeface="Cambria Math"/>
                          <a:ea typeface="Cambria Math"/>
                        </a:rPr>
                        <m:t>𝑤</m:t>
                      </m:r>
                      <m:r>
                        <a:rPr lang="en-US" b="0" i="1" smtClean="0">
                          <a:latin typeface="Cambria Math"/>
                          <a:ea typeface="Cambria Math"/>
                        </a:rPr>
                        <m:t>|</m:t>
                      </m:r>
                      <m:sSup>
                        <m:sSupPr>
                          <m:ctrlPr>
                            <a:rPr lang="es-CO" b="0" i="1" smtClean="0">
                              <a:latin typeface="Cambria Math" panose="02040503050406030204" pitchFamily="18" charset="0"/>
                              <a:ea typeface="Cambria Math"/>
                            </a:rPr>
                          </m:ctrlPr>
                        </m:sSupPr>
                        <m:e>
                          <m:r>
                            <a:rPr lang="es-CO" b="0" i="1" smtClean="0">
                              <a:latin typeface="Cambria Math"/>
                              <a:ea typeface="Cambria Math"/>
                            </a:rPr>
                            <m:t>(</m:t>
                          </m:r>
                          <m:r>
                            <a:rPr lang="es-CO" b="0" i="1" smtClean="0">
                              <a:latin typeface="Cambria Math"/>
                              <a:ea typeface="Cambria Math"/>
                            </a:rPr>
                            <m:t>𝛿</m:t>
                          </m:r>
                        </m:e>
                        <m:sup>
                          <m:r>
                            <a:rPr lang="es-CO" b="0" i="1" smtClean="0">
                              <a:latin typeface="Cambria Math"/>
                              <a:ea typeface="Cambria Math"/>
                            </a:rPr>
                            <m:t>∗</m:t>
                          </m:r>
                        </m:sup>
                      </m:sSup>
                      <m:d>
                        <m:dPr>
                          <m:ctrlPr>
                            <a:rPr lang="es-CO" b="0" i="1" smtClean="0">
                              <a:latin typeface="Cambria Math" panose="02040503050406030204" pitchFamily="18" charset="0"/>
                              <a:ea typeface="Cambria Math"/>
                            </a:rPr>
                          </m:ctrlPr>
                        </m:dPr>
                        <m:e>
                          <m:sSub>
                            <m:sSubPr>
                              <m:ctrlPr>
                                <a:rPr lang="es-CO" b="0" i="1" smtClean="0">
                                  <a:latin typeface="Cambria Math" panose="02040503050406030204" pitchFamily="18" charset="0"/>
                                  <a:ea typeface="Cambria Math"/>
                                </a:rPr>
                              </m:ctrlPr>
                            </m:sSubPr>
                            <m:e>
                              <m:r>
                                <a:rPr lang="es-CO" b="0" i="1" smtClean="0">
                                  <a:latin typeface="Cambria Math"/>
                                  <a:ea typeface="Cambria Math"/>
                                </a:rPr>
                                <m:t>𝑞</m:t>
                              </m:r>
                            </m:e>
                            <m:sub>
                              <m:r>
                                <a:rPr lang="es-CO" b="0" i="1" smtClean="0">
                                  <a:latin typeface="Cambria Math"/>
                                  <a:ea typeface="Cambria Math"/>
                                </a:rPr>
                                <m:t>0</m:t>
                              </m:r>
                            </m:sub>
                          </m:sSub>
                          <m:r>
                            <a:rPr lang="es-CO" b="0" i="1" smtClean="0">
                              <a:latin typeface="Cambria Math"/>
                              <a:ea typeface="Cambria Math"/>
                            </a:rPr>
                            <m:t>, </m:t>
                          </m:r>
                          <m:r>
                            <a:rPr lang="es-CO" b="0" i="1" smtClean="0">
                              <a:latin typeface="Cambria Math"/>
                              <a:ea typeface="Cambria Math"/>
                            </a:rPr>
                            <m:t>𝑤</m:t>
                          </m:r>
                        </m:e>
                      </m:d>
                      <m:r>
                        <a:rPr lang="es-CO" b="0" i="1" smtClean="0">
                          <a:latin typeface="Cambria Math"/>
                          <a:ea typeface="Cambria Math"/>
                        </a:rPr>
                        <m:t> ∩ </m:t>
                      </m:r>
                      <m:r>
                        <a:rPr lang="es-CO" b="0" i="1" smtClean="0">
                          <a:latin typeface="Cambria Math"/>
                          <a:ea typeface="Cambria Math"/>
                        </a:rPr>
                        <m:t>𝐹</m:t>
                      </m:r>
                      <m:r>
                        <a:rPr lang="es-CO" b="0" i="1" smtClean="0">
                          <a:latin typeface="Cambria Math"/>
                          <a:ea typeface="Cambria Math"/>
                        </a:rPr>
                        <m:t>)≠∅}</m:t>
                      </m:r>
                    </m:oMath>
                  </m:oMathPara>
                </a14:m>
                <a:endParaRPr lang="es-CO"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630" t="-1617"/>
                </a:stretch>
              </a:blipFill>
            </p:spPr>
            <p:txBody>
              <a:bodyPr/>
              <a:lstStyle/>
              <a:p>
                <a:r>
                  <a:rPr lang="es-ES_tradnl">
                    <a:noFill/>
                  </a:rPr>
                  <a:t> </a:t>
                </a:r>
              </a:p>
            </p:txBody>
          </p:sp>
        </mc:Fallback>
      </mc:AlternateContent>
    </p:spTree>
    <p:extLst>
      <p:ext uri="{BB962C8B-B14F-4D97-AF65-F5344CB8AC3E}">
        <p14:creationId xmlns:p14="http://schemas.microsoft.com/office/powerpoint/2010/main" val="20318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¿Equivalencia Entre AFD y AFND?</a:t>
            </a:r>
            <a:endParaRPr lang="es-ES" dirty="0"/>
          </a:p>
        </p:txBody>
      </p:sp>
      <p:pic>
        <p:nvPicPr>
          <p:cNvPr id="4" name="Content Placeholder 3" descr="C:\Documents and Settings\Jaime_Pavlich\Local Settings\Temporary Internet Files\Content.IE5\X2M1E1Q9\MCj04077340000[1].wmf"/>
          <p:cNvPicPr>
            <a:picLocks noGrp="1" noChangeAspect="1" noChangeArrowheads="1"/>
          </p:cNvPicPr>
          <p:nvPr>
            <p:ph idx="1"/>
          </p:nvPr>
        </p:nvPicPr>
        <p:blipFill>
          <a:blip r:embed="rId2"/>
          <a:srcRect/>
          <a:stretch>
            <a:fillRect/>
          </a:stretch>
        </p:blipFill>
        <p:spPr bwMode="auto">
          <a:xfrm>
            <a:off x="3131840" y="2132856"/>
            <a:ext cx="3384376" cy="3384376"/>
          </a:xfrm>
          <a:prstGeom prst="rect">
            <a:avLst/>
          </a:prstGeom>
          <a:noFill/>
        </p:spPr>
      </p:pic>
    </p:spTree>
    <p:extLst>
      <p:ext uri="{BB962C8B-B14F-4D97-AF65-F5344CB8AC3E}">
        <p14:creationId xmlns:p14="http://schemas.microsoft.com/office/powerpoint/2010/main" val="1272239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Equivalencia Entre AFD y AFND</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92500" lnSpcReduction="10000"/>
              </a:bodyPr>
              <a:lstStyle/>
              <a:p>
                <a:r>
                  <a:rPr lang="es-CO" dirty="0"/>
                  <a:t>Un AFND se puede describir como un AFD</a:t>
                </a:r>
              </a:p>
              <a:p>
                <a:r>
                  <a:rPr lang="es-CO" dirty="0"/>
                  <a:t>En la mayoría de los casos un AFD tiene casi la misma cantidad de estados que un AFND</a:t>
                </a:r>
              </a:p>
              <a:p>
                <a:pPr lvl="1"/>
                <a:r>
                  <a:rPr lang="es-CO" dirty="0"/>
                  <a:t>En el peor de los casos un AFD tiene </a:t>
                </a:r>
                <a14:m>
                  <m:oMath xmlns:m="http://schemas.openxmlformats.org/officeDocument/2006/math">
                    <m:sSup>
                      <m:sSupPr>
                        <m:ctrlPr>
                          <a:rPr lang="es-CO" i="1" smtClean="0">
                            <a:latin typeface="Cambria Math" panose="02040503050406030204" pitchFamily="18" charset="0"/>
                          </a:rPr>
                        </m:ctrlPr>
                      </m:sSupPr>
                      <m:e>
                        <m:r>
                          <a:rPr lang="es-CO" b="0" i="1" smtClean="0">
                            <a:latin typeface="Cambria Math"/>
                          </a:rPr>
                          <m:t>2</m:t>
                        </m:r>
                      </m:e>
                      <m:sup>
                        <m:r>
                          <a:rPr lang="es-CO" b="0" i="1" smtClean="0">
                            <a:latin typeface="Cambria Math"/>
                          </a:rPr>
                          <m:t>𝑛</m:t>
                        </m:r>
                      </m:sup>
                    </m:sSup>
                  </m:oMath>
                </a14:m>
                <a:r>
                  <a:rPr lang="es-CO" dirty="0"/>
                  <a:t> estados mientras que un AFND tiene </a:t>
                </a:r>
                <a14:m>
                  <m:oMath xmlns:m="http://schemas.openxmlformats.org/officeDocument/2006/math">
                    <m:r>
                      <a:rPr lang="es-CO" b="0" i="1" smtClean="0">
                        <a:latin typeface="Cambria Math"/>
                      </a:rPr>
                      <m:t>𝑛</m:t>
                    </m:r>
                  </m:oMath>
                </a14:m>
                <a:endParaRPr lang="es-CO" dirty="0"/>
              </a:p>
              <a:p>
                <a:pPr lvl="1"/>
                <a:r>
                  <a:rPr lang="es-CO" dirty="0"/>
                  <a:t>Aunque se pueden generar </a:t>
                </a:r>
                <a14:m>
                  <m:oMath xmlns:m="http://schemas.openxmlformats.org/officeDocument/2006/math">
                    <m:sSup>
                      <m:sSupPr>
                        <m:ctrlPr>
                          <a:rPr lang="es-CO" i="1">
                            <a:latin typeface="Cambria Math" panose="02040503050406030204" pitchFamily="18" charset="0"/>
                          </a:rPr>
                        </m:ctrlPr>
                      </m:sSupPr>
                      <m:e>
                        <m:r>
                          <a:rPr lang="es-CO" i="1">
                            <a:latin typeface="Cambria Math"/>
                          </a:rPr>
                          <m:t>2</m:t>
                        </m:r>
                      </m:e>
                      <m:sup>
                        <m:r>
                          <a:rPr lang="es-CO" i="1">
                            <a:latin typeface="Cambria Math"/>
                          </a:rPr>
                          <m:t>𝑛</m:t>
                        </m:r>
                      </m:sup>
                    </m:sSup>
                  </m:oMath>
                </a14:m>
                <a:r>
                  <a:rPr lang="es-CO" dirty="0"/>
                  <a:t> no todos los estados son alcanzables</a:t>
                </a:r>
              </a:p>
              <a:p>
                <a:r>
                  <a:rPr lang="es-CO" dirty="0"/>
                  <a:t>Un AFD tiene mas transiciones que un AFND</a:t>
                </a:r>
              </a:p>
              <a:p>
                <a:r>
                  <a:rPr lang="es-CO" dirty="0"/>
                  <a:t>Dado que AFND es equivalente a un AFD entonces L(AFND) = L(AFD)</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481" t="-2695" b="-1887"/>
                </a:stretch>
              </a:blipFill>
            </p:spPr>
            <p:txBody>
              <a:bodyPr/>
              <a:lstStyle/>
              <a:p>
                <a:r>
                  <a:rPr lang="es-ES_tradnl">
                    <a:noFill/>
                  </a:rPr>
                  <a:t> </a:t>
                </a:r>
              </a:p>
            </p:txBody>
          </p:sp>
        </mc:Fallback>
      </mc:AlternateContent>
    </p:spTree>
    <p:extLst>
      <p:ext uri="{BB962C8B-B14F-4D97-AF65-F5344CB8AC3E}">
        <p14:creationId xmlns:p14="http://schemas.microsoft.com/office/powerpoint/2010/main" val="3854695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Equivalencia Entre AFD y AFND</a:t>
            </a:r>
            <a:endParaRPr lang="es-ES" dirty="0"/>
          </a:p>
        </p:txBody>
      </p:sp>
      <p:sp>
        <p:nvSpPr>
          <p:cNvPr id="3" name="2 Marcador de contenido"/>
          <p:cNvSpPr>
            <a:spLocks noGrp="1"/>
          </p:cNvSpPr>
          <p:nvPr>
            <p:ph idx="1"/>
          </p:nvPr>
        </p:nvSpPr>
        <p:spPr/>
        <p:txBody>
          <a:bodyPr/>
          <a:lstStyle/>
          <a:p>
            <a:r>
              <a:rPr lang="es-CO" dirty="0"/>
              <a:t>Para probar que un AFND tiene una equivalencia en AFD se utiliza la construcción de conjunto potencia</a:t>
            </a:r>
          </a:p>
          <a:p>
            <a:pPr lvl="1"/>
            <a:r>
              <a:rPr lang="es-CO" dirty="0"/>
              <a:t>Consiste en construir todos los subconjuntos de los estados de AFND</a:t>
            </a:r>
            <a:endParaRPr lang="es-ES" dirty="0"/>
          </a:p>
        </p:txBody>
      </p:sp>
    </p:spTree>
    <p:extLst>
      <p:ext uri="{BB962C8B-B14F-4D97-AF65-F5344CB8AC3E}">
        <p14:creationId xmlns:p14="http://schemas.microsoft.com/office/powerpoint/2010/main" val="605047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Prueba: Equivalencia Entre AFD y AFND </a:t>
            </a:r>
            <a:endParaRPr lang="es-ES"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CO" dirty="0"/>
                  <a:t>Para la primera construcción no se va a tener en cuenta la transición </a:t>
                </a:r>
                <a14:m>
                  <m:oMath xmlns:m="http://schemas.openxmlformats.org/officeDocument/2006/math">
                    <m:r>
                      <a:rPr lang="el-GR" i="1">
                        <a:latin typeface="Cambria Math"/>
                        <a:ea typeface="Cambria Math"/>
                      </a:rPr>
                      <m:t>𝜀</m:t>
                    </m:r>
                  </m:oMath>
                </a14:m>
                <a:endParaRPr lang="es-ES" dirty="0"/>
              </a:p>
              <a:p>
                <a:r>
                  <a:rPr lang="es-CO" dirty="0"/>
                  <a:t>Se tiene:</a:t>
                </a:r>
              </a:p>
              <a:p>
                <a:pPr lvl="1"/>
                <a:r>
                  <a:rPr lang="es-CO" dirty="0"/>
                  <a:t>Un AFND definido como: </a:t>
                </a:r>
              </a:p>
              <a:p>
                <a:pPr marL="457200" lvl="1" indent="0">
                  <a:buNone/>
                </a:pPr>
                <a14:m>
                  <m:oMathPara xmlns:m="http://schemas.openxmlformats.org/officeDocument/2006/math">
                    <m:oMathParaPr>
                      <m:jc m:val="centerGroup"/>
                    </m:oMathParaPr>
                    <m:oMath xmlns:m="http://schemas.openxmlformats.org/officeDocument/2006/math">
                      <m:r>
                        <a:rPr lang="es-CO" b="0" i="1" smtClean="0">
                          <a:latin typeface="Cambria Math"/>
                        </a:rPr>
                        <m:t>𝑁</m:t>
                      </m:r>
                      <m:r>
                        <a:rPr lang="es-CO" b="0" i="1" smtClean="0">
                          <a:latin typeface="Cambria Math"/>
                        </a:rPr>
                        <m:t>=(</m:t>
                      </m:r>
                      <m:sSub>
                        <m:sSubPr>
                          <m:ctrlPr>
                            <a:rPr lang="es-CO" b="0" i="1" smtClean="0">
                              <a:latin typeface="Cambria Math" panose="02040503050406030204" pitchFamily="18" charset="0"/>
                            </a:rPr>
                          </m:ctrlPr>
                        </m:sSubPr>
                        <m:e>
                          <m:r>
                            <a:rPr lang="es-CO" b="0" i="1" smtClean="0">
                              <a:latin typeface="Cambria Math"/>
                            </a:rPr>
                            <m:t>𝑄</m:t>
                          </m:r>
                        </m:e>
                        <m:sub>
                          <m:r>
                            <a:rPr lang="es-CO" b="0" i="1" smtClean="0">
                              <a:latin typeface="Cambria Math"/>
                            </a:rPr>
                            <m:t>𝑁</m:t>
                          </m:r>
                        </m:sub>
                      </m:sSub>
                      <m:r>
                        <a:rPr lang="es-CO" b="0" i="1" smtClean="0">
                          <a:latin typeface="Cambria Math"/>
                        </a:rPr>
                        <m:t>,</m:t>
                      </m:r>
                      <m:r>
                        <m:rPr>
                          <m:sty m:val="p"/>
                        </m:rPr>
                        <a:rPr lang="el-GR" b="0" i="1" smtClean="0">
                          <a:latin typeface="Cambria Math"/>
                          <a:ea typeface="Cambria Math"/>
                        </a:rPr>
                        <m:t>Σ</m:t>
                      </m:r>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𝛿</m:t>
                          </m:r>
                        </m:e>
                        <m:sub>
                          <m:r>
                            <a:rPr lang="es-CO" b="0" i="1" smtClean="0">
                              <a:latin typeface="Cambria Math"/>
                              <a:ea typeface="Cambria Math"/>
                            </a:rPr>
                            <m:t>𝑁</m:t>
                          </m:r>
                        </m:sub>
                      </m:sSub>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𝑞</m:t>
                          </m:r>
                        </m:e>
                        <m:sub>
                          <m:r>
                            <a:rPr lang="es-CO" b="0" i="1" smtClean="0">
                              <a:latin typeface="Cambria Math"/>
                              <a:ea typeface="Cambria Math"/>
                            </a:rPr>
                            <m:t>0</m:t>
                          </m:r>
                        </m:sub>
                      </m:sSub>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𝐹</m:t>
                          </m:r>
                        </m:e>
                        <m:sub>
                          <m:r>
                            <a:rPr lang="es-CO" b="0" i="1" smtClean="0">
                              <a:latin typeface="Cambria Math"/>
                              <a:ea typeface="Cambria Math"/>
                            </a:rPr>
                            <m:t>𝑁</m:t>
                          </m:r>
                        </m:sub>
                      </m:sSub>
                      <m:r>
                        <a:rPr lang="es-CO" b="0" i="1" smtClean="0">
                          <a:latin typeface="Cambria Math"/>
                        </a:rPr>
                        <m:t>)</m:t>
                      </m:r>
                    </m:oMath>
                  </m:oMathPara>
                </a14:m>
                <a:endParaRPr lang="es-ES" dirty="0"/>
              </a:p>
              <a:p>
                <a:pPr lvl="1"/>
                <a:r>
                  <a:rPr lang="es-CO" dirty="0"/>
                  <a:t>Un AFD definido como:</a:t>
                </a:r>
              </a:p>
              <a:p>
                <a:pPr marL="457200" lvl="1" indent="0">
                  <a:buNone/>
                </a:pPr>
                <a14:m>
                  <m:oMathPara xmlns:m="http://schemas.openxmlformats.org/officeDocument/2006/math">
                    <m:oMathParaPr>
                      <m:jc m:val="centerGroup"/>
                    </m:oMathParaPr>
                    <m:oMath xmlns:m="http://schemas.openxmlformats.org/officeDocument/2006/math">
                      <m:r>
                        <a:rPr lang="es-CO" b="0" i="1" smtClean="0">
                          <a:latin typeface="Cambria Math"/>
                        </a:rPr>
                        <m:t>𝐷</m:t>
                      </m:r>
                      <m:r>
                        <a:rPr lang="es-CO" i="1">
                          <a:latin typeface="Cambria Math"/>
                        </a:rPr>
                        <m:t>=(</m:t>
                      </m:r>
                      <m:sSub>
                        <m:sSubPr>
                          <m:ctrlPr>
                            <a:rPr lang="es-CO" i="1">
                              <a:latin typeface="Cambria Math" panose="02040503050406030204" pitchFamily="18" charset="0"/>
                            </a:rPr>
                          </m:ctrlPr>
                        </m:sSubPr>
                        <m:e>
                          <m:r>
                            <a:rPr lang="es-CO" i="1">
                              <a:latin typeface="Cambria Math"/>
                            </a:rPr>
                            <m:t>𝑄</m:t>
                          </m:r>
                        </m:e>
                        <m:sub>
                          <m:r>
                            <a:rPr lang="es-CO" b="0" i="1" smtClean="0">
                              <a:latin typeface="Cambria Math"/>
                            </a:rPr>
                            <m:t>𝐷</m:t>
                          </m:r>
                        </m:sub>
                      </m:sSub>
                      <m:r>
                        <a:rPr lang="es-CO" i="1">
                          <a:latin typeface="Cambria Math"/>
                        </a:rPr>
                        <m:t>,</m:t>
                      </m:r>
                      <m:r>
                        <m:rPr>
                          <m:sty m:val="p"/>
                        </m:rPr>
                        <a:rPr lang="el-GR" i="1">
                          <a:latin typeface="Cambria Math"/>
                          <a:ea typeface="Cambria Math"/>
                        </a:rPr>
                        <m:t>Σ</m:t>
                      </m:r>
                      <m:r>
                        <a:rPr lang="es-CO" i="1">
                          <a:latin typeface="Cambria Math"/>
                          <a:ea typeface="Cambria Math"/>
                        </a:rPr>
                        <m:t>,</m:t>
                      </m:r>
                      <m:sSub>
                        <m:sSubPr>
                          <m:ctrlPr>
                            <a:rPr lang="es-CO" i="1">
                              <a:latin typeface="Cambria Math" panose="02040503050406030204" pitchFamily="18" charset="0"/>
                              <a:ea typeface="Cambria Math"/>
                            </a:rPr>
                          </m:ctrlPr>
                        </m:sSubPr>
                        <m:e>
                          <m:r>
                            <a:rPr lang="es-CO" i="1">
                              <a:latin typeface="Cambria Math"/>
                              <a:ea typeface="Cambria Math"/>
                            </a:rPr>
                            <m:t>𝛿</m:t>
                          </m:r>
                        </m:e>
                        <m:sub>
                          <m:r>
                            <a:rPr lang="es-CO" b="0" i="1" smtClean="0">
                              <a:latin typeface="Cambria Math"/>
                              <a:ea typeface="Cambria Math"/>
                            </a:rPr>
                            <m:t>𝐷</m:t>
                          </m:r>
                        </m:sub>
                      </m:sSub>
                      <m:r>
                        <a:rPr lang="es-CO" i="1">
                          <a:latin typeface="Cambria Math"/>
                          <a:ea typeface="Cambria Math"/>
                        </a:rPr>
                        <m:t>,</m:t>
                      </m:r>
                      <m:sSub>
                        <m:sSubPr>
                          <m:ctrlPr>
                            <a:rPr lang="es-CO" i="1">
                              <a:latin typeface="Cambria Math" panose="02040503050406030204" pitchFamily="18" charset="0"/>
                              <a:ea typeface="Cambria Math"/>
                            </a:rPr>
                          </m:ctrlPr>
                        </m:sSubPr>
                        <m:e>
                          <m:r>
                            <a:rPr lang="es-CO" i="1">
                              <a:latin typeface="Cambria Math"/>
                              <a:ea typeface="Cambria Math"/>
                            </a:rPr>
                            <m:t>𝑞</m:t>
                          </m:r>
                        </m:e>
                        <m:sub>
                          <m:r>
                            <a:rPr lang="es-CO" i="1">
                              <a:latin typeface="Cambria Math"/>
                              <a:ea typeface="Cambria Math"/>
                            </a:rPr>
                            <m:t>0</m:t>
                          </m:r>
                        </m:sub>
                      </m:sSub>
                      <m:r>
                        <a:rPr lang="es-CO" i="1">
                          <a:latin typeface="Cambria Math"/>
                          <a:ea typeface="Cambria Math"/>
                        </a:rPr>
                        <m:t>,</m:t>
                      </m:r>
                      <m:sSub>
                        <m:sSubPr>
                          <m:ctrlPr>
                            <a:rPr lang="es-CO" i="1">
                              <a:latin typeface="Cambria Math" panose="02040503050406030204" pitchFamily="18" charset="0"/>
                              <a:ea typeface="Cambria Math"/>
                            </a:rPr>
                          </m:ctrlPr>
                        </m:sSubPr>
                        <m:e>
                          <m:r>
                            <a:rPr lang="es-CO" i="1">
                              <a:latin typeface="Cambria Math"/>
                              <a:ea typeface="Cambria Math"/>
                            </a:rPr>
                            <m:t>𝐹</m:t>
                          </m:r>
                        </m:e>
                        <m:sub>
                          <m:r>
                            <a:rPr lang="es-CO" b="0" i="1" smtClean="0">
                              <a:latin typeface="Cambria Math"/>
                              <a:ea typeface="Cambria Math"/>
                            </a:rPr>
                            <m:t>𝐷</m:t>
                          </m:r>
                        </m:sub>
                      </m:sSub>
                      <m:r>
                        <a:rPr lang="es-CO" i="1">
                          <a:latin typeface="Cambria Math"/>
                        </a:rPr>
                        <m:t>)</m:t>
                      </m:r>
                    </m:oMath>
                  </m:oMathPara>
                </a14:m>
                <a:endParaRPr lang="es-ES" dirty="0"/>
              </a:p>
              <a:p>
                <a:r>
                  <a:rPr lang="es-CO" dirty="0"/>
                  <a:t>Se quiere llegar a que </a:t>
                </a:r>
                <a14:m>
                  <m:oMath xmlns:m="http://schemas.openxmlformats.org/officeDocument/2006/math">
                    <m:r>
                      <a:rPr lang="es-CO" b="0" i="1" smtClean="0">
                        <a:latin typeface="Cambria Math"/>
                      </a:rPr>
                      <m:t>𝐿</m:t>
                    </m:r>
                    <m:d>
                      <m:dPr>
                        <m:ctrlPr>
                          <a:rPr lang="es-CO" b="0" i="1" smtClean="0">
                            <a:latin typeface="Cambria Math" panose="02040503050406030204" pitchFamily="18" charset="0"/>
                          </a:rPr>
                        </m:ctrlPr>
                      </m:dPr>
                      <m:e>
                        <m:r>
                          <a:rPr lang="es-CO" b="0" i="1" smtClean="0">
                            <a:latin typeface="Cambria Math"/>
                          </a:rPr>
                          <m:t>𝑁</m:t>
                        </m:r>
                      </m:e>
                    </m:d>
                    <m:r>
                      <a:rPr lang="es-CO" b="0" i="1" smtClean="0">
                        <a:latin typeface="Cambria Math"/>
                      </a:rPr>
                      <m:t>=</m:t>
                    </m:r>
                    <m:r>
                      <a:rPr lang="es-CO" b="0" i="1" smtClean="0">
                        <a:latin typeface="Cambria Math"/>
                      </a:rPr>
                      <m:t>𝐿</m:t>
                    </m:r>
                    <m:r>
                      <a:rPr lang="es-CO" b="0" i="1" smtClean="0">
                        <a:latin typeface="Cambria Math"/>
                      </a:rPr>
                      <m:t>(</m:t>
                    </m:r>
                    <m:r>
                      <a:rPr lang="es-CO" b="0" i="1" smtClean="0">
                        <a:latin typeface="Cambria Math"/>
                      </a:rPr>
                      <m:t>𝐷</m:t>
                    </m:r>
                    <m:r>
                      <a:rPr lang="es-CO" b="0" i="1" smtClean="0">
                        <a:latin typeface="Cambria Math"/>
                      </a:rPr>
                      <m:t>)</m:t>
                    </m:r>
                  </m:oMath>
                </a14:m>
                <a:endParaRPr lang="es-ES" dirty="0"/>
              </a:p>
              <a:p>
                <a:pPr marL="457200" lvl="1" indent="0">
                  <a:buNone/>
                </a:pPr>
                <a:endParaRPr lang="es-ES"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s-ES_tradnl">
                    <a:noFill/>
                  </a:rPr>
                  <a:t> </a:t>
                </a:r>
              </a:p>
            </p:txBody>
          </p:sp>
        </mc:Fallback>
      </mc:AlternateContent>
      <p:sp>
        <p:nvSpPr>
          <p:cNvPr id="4" name="3 Elipse"/>
          <p:cNvSpPr/>
          <p:nvPr/>
        </p:nvSpPr>
        <p:spPr>
          <a:xfrm>
            <a:off x="3995936" y="3645024"/>
            <a:ext cx="432048" cy="5040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Elipse"/>
          <p:cNvSpPr/>
          <p:nvPr/>
        </p:nvSpPr>
        <p:spPr>
          <a:xfrm>
            <a:off x="4002957" y="4581128"/>
            <a:ext cx="432048" cy="5040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CuadroTexto"/>
          <p:cNvSpPr txBox="1"/>
          <p:nvPr/>
        </p:nvSpPr>
        <p:spPr>
          <a:xfrm>
            <a:off x="5062021" y="4149080"/>
            <a:ext cx="2624821" cy="523220"/>
          </a:xfrm>
          <a:prstGeom prst="rect">
            <a:avLst/>
          </a:prstGeom>
          <a:noFill/>
        </p:spPr>
        <p:txBody>
          <a:bodyPr wrap="none" rtlCol="0">
            <a:spAutoFit/>
          </a:bodyPr>
          <a:lstStyle/>
          <a:p>
            <a:r>
              <a:rPr lang="es-CO" sz="2800" dirty="0">
                <a:solidFill>
                  <a:srgbClr val="FF0000"/>
                </a:solidFill>
              </a:rPr>
              <a:t>Mismo Alfabeto!</a:t>
            </a:r>
            <a:endParaRPr lang="es-ES" sz="2800" dirty="0">
              <a:solidFill>
                <a:srgbClr val="FF0000"/>
              </a:solidFill>
            </a:endParaRPr>
          </a:p>
        </p:txBody>
      </p:sp>
    </p:spTree>
    <p:extLst>
      <p:ext uri="{BB962C8B-B14F-4D97-AF65-F5344CB8AC3E}">
        <p14:creationId xmlns:p14="http://schemas.microsoft.com/office/powerpoint/2010/main" val="18034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Convirtiendo estados de AFND a AFD</a:t>
            </a:r>
            <a:endParaRPr lang="es-ES"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14:m>
                  <m:oMath xmlns:m="http://schemas.openxmlformats.org/officeDocument/2006/math">
                    <m:sSub>
                      <m:sSubPr>
                        <m:ctrlPr>
                          <a:rPr lang="es-CO" i="1" smtClean="0">
                            <a:latin typeface="Cambria Math" panose="02040503050406030204" pitchFamily="18" charset="0"/>
                          </a:rPr>
                        </m:ctrlPr>
                      </m:sSubPr>
                      <m:e>
                        <m:r>
                          <a:rPr lang="es-CO" i="1">
                            <a:latin typeface="Cambria Math"/>
                          </a:rPr>
                          <m:t>𝑄</m:t>
                        </m:r>
                      </m:e>
                      <m:sub>
                        <m:r>
                          <a:rPr lang="es-CO" i="1">
                            <a:latin typeface="Cambria Math"/>
                          </a:rPr>
                          <m:t>𝐷</m:t>
                        </m:r>
                      </m:sub>
                    </m:sSub>
                  </m:oMath>
                </a14:m>
                <a:r>
                  <a:rPr lang="es-ES" dirty="0"/>
                  <a:t> es el conjunto de todos los subconjuntos de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b="0" i="1" smtClean="0">
                            <a:latin typeface="Cambria Math"/>
                          </a:rPr>
                          <m:t>𝑁</m:t>
                        </m:r>
                      </m:sub>
                    </m:sSub>
                  </m:oMath>
                </a14:m>
                <a:endParaRPr lang="es-ES" dirty="0"/>
              </a:p>
              <a:p>
                <a:pPr lvl="1"/>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i="1">
                            <a:latin typeface="Cambria Math"/>
                          </a:rPr>
                          <m:t>𝐷</m:t>
                        </m:r>
                      </m:sub>
                    </m:sSub>
                    <m:r>
                      <a:rPr lang="en-US" b="0" i="1" smtClean="0">
                        <a:latin typeface="Cambria Math"/>
                      </a:rPr>
                      <m:t>=</m:t>
                    </m:r>
                    <m:r>
                      <a:rPr lang="en-US" i="1">
                        <a:latin typeface="Cambria Math"/>
                      </a:rPr>
                      <m:t>℘</m:t>
                    </m:r>
                    <m:d>
                      <m:dPr>
                        <m:ctrlPr>
                          <a:rPr lang="en-US" i="1">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𝑄</m:t>
                            </m:r>
                          </m:e>
                          <m:sub>
                            <m:r>
                              <a:rPr lang="es-CO" i="1">
                                <a:latin typeface="Cambria Math"/>
                              </a:rPr>
                              <m:t>𝑁</m:t>
                            </m:r>
                          </m:sub>
                        </m:sSub>
                      </m:e>
                    </m:d>
                  </m:oMath>
                </a14:m>
                <a:r>
                  <a:rPr lang="es-ES" dirty="0"/>
                  <a:t> : el conjunto potencia de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b="0" i="1" smtClean="0">
                            <a:latin typeface="Cambria Math"/>
                          </a:rPr>
                          <m:t>𝑁</m:t>
                        </m:r>
                      </m:sub>
                    </m:sSub>
                  </m:oMath>
                </a14:m>
                <a:endParaRPr lang="es-CO" dirty="0"/>
              </a:p>
              <a:p>
                <a:pPr lvl="1"/>
                <a:r>
                  <a:rPr lang="es-CO" dirty="0"/>
                  <a:t>Si la cantidad de estados en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b="0" i="1" smtClean="0">
                            <a:latin typeface="Cambria Math"/>
                          </a:rPr>
                          <m:t>𝑁</m:t>
                        </m:r>
                      </m:sub>
                    </m:sSub>
                  </m:oMath>
                </a14:m>
                <a:r>
                  <a:rPr lang="es-ES" dirty="0"/>
                  <a:t> es n, la cantidad de estados en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i="1">
                            <a:latin typeface="Cambria Math"/>
                          </a:rPr>
                          <m:t>𝐷</m:t>
                        </m:r>
                      </m:sub>
                    </m:sSub>
                  </m:oMath>
                </a14:m>
                <a:r>
                  <a:rPr lang="es-ES" dirty="0"/>
                  <a:t> es </a:t>
                </a:r>
                <a14:m>
                  <m:oMath xmlns:m="http://schemas.openxmlformats.org/officeDocument/2006/math">
                    <m:sSup>
                      <m:sSupPr>
                        <m:ctrlPr>
                          <a:rPr lang="es-ES" i="1" smtClean="0">
                            <a:latin typeface="Cambria Math" panose="02040503050406030204" pitchFamily="18" charset="0"/>
                          </a:rPr>
                        </m:ctrlPr>
                      </m:sSupPr>
                      <m:e>
                        <m:r>
                          <a:rPr lang="es-CO" b="0" i="1" smtClean="0">
                            <a:latin typeface="Cambria Math"/>
                          </a:rPr>
                          <m:t>2</m:t>
                        </m:r>
                      </m:e>
                      <m:sup>
                        <m:r>
                          <a:rPr lang="es-CO" b="0" i="1" smtClean="0">
                            <a:latin typeface="Cambria Math"/>
                          </a:rPr>
                          <m:t>𝑛</m:t>
                        </m:r>
                      </m:sup>
                    </m:sSup>
                  </m:oMath>
                </a14:m>
                <a:endParaRPr lang="es-CO" dirty="0"/>
              </a:p>
              <a:p>
                <a:pPr lvl="1"/>
                <a:r>
                  <a:rPr lang="es-CO" dirty="0"/>
                  <a:t>No todos los estados de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i="1">
                            <a:latin typeface="Cambria Math"/>
                          </a:rPr>
                          <m:t>𝐷</m:t>
                        </m:r>
                      </m:sub>
                    </m:sSub>
                    <m:r>
                      <a:rPr lang="es-CO" i="1">
                        <a:latin typeface="Cambria Math"/>
                      </a:rPr>
                      <m:t> </m:t>
                    </m:r>
                  </m:oMath>
                </a14:m>
                <a:r>
                  <a:rPr lang="es-CO" dirty="0"/>
                  <a:t>son accesibles</a:t>
                </a:r>
                <a:endParaRPr lang="es-ES"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t="-1617"/>
                </a:stretch>
              </a:blipFill>
            </p:spPr>
            <p:txBody>
              <a:bodyPr/>
              <a:lstStyle/>
              <a:p>
                <a:r>
                  <a:rPr lang="es-ES_tradnl">
                    <a:noFill/>
                  </a:rPr>
                  <a:t> </a:t>
                </a:r>
              </a:p>
            </p:txBody>
          </p:sp>
        </mc:Fallback>
      </mc:AlternateContent>
    </p:spTree>
    <p:extLst>
      <p:ext uri="{BB962C8B-B14F-4D97-AF65-F5344CB8AC3E}">
        <p14:creationId xmlns:p14="http://schemas.microsoft.com/office/powerpoint/2010/main" val="3324542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ulian\AppData\Local\Microsoft\Windows\Temporary Internet Files\Content.IE5\8DKQ2W6U\MC90043253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556792"/>
            <a:ext cx="4464496" cy="446449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CO" dirty="0"/>
              <a:t>Ejercicio</a:t>
            </a:r>
          </a:p>
        </p:txBody>
      </p:sp>
      <p:pic>
        <p:nvPicPr>
          <p:cNvPr id="4" name="Picture 4"/>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547664" y="1479341"/>
            <a:ext cx="5877316"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5984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Convirtiendo estados de AFND a AFD</a:t>
            </a:r>
            <a:endParaRPr lang="es-ES" dirty="0"/>
          </a:p>
        </p:txBody>
      </p:sp>
      <p:sp>
        <p:nvSpPr>
          <p:cNvPr id="3" name="2 Marcador de contenido"/>
          <p:cNvSpPr>
            <a:spLocks noGrp="1"/>
          </p:cNvSpPr>
          <p:nvPr>
            <p:ph idx="1"/>
          </p:nvPr>
        </p:nvSpPr>
        <p:spPr/>
        <p:txBody>
          <a:bodyPr/>
          <a:lstStyle/>
          <a:p>
            <a:r>
              <a:rPr lang="es-ES" dirty="0"/>
              <a:t>Ejemplo</a:t>
            </a:r>
          </a:p>
        </p:txBody>
      </p:sp>
      <p:sp>
        <p:nvSpPr>
          <p:cNvPr id="4" name="Oval 2"/>
          <p:cNvSpPr/>
          <p:nvPr/>
        </p:nvSpPr>
        <p:spPr>
          <a:xfrm>
            <a:off x="808300" y="2365531"/>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1</a:t>
            </a:r>
          </a:p>
        </p:txBody>
      </p:sp>
      <p:sp>
        <p:nvSpPr>
          <p:cNvPr id="5" name="Oval 4"/>
          <p:cNvSpPr/>
          <p:nvPr/>
        </p:nvSpPr>
        <p:spPr>
          <a:xfrm>
            <a:off x="3269792" y="2365531"/>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2</a:t>
            </a:r>
          </a:p>
        </p:txBody>
      </p:sp>
      <p:cxnSp>
        <p:nvCxnSpPr>
          <p:cNvPr id="6" name="Straight Arrow Connector 7"/>
          <p:cNvCxnSpPr>
            <a:stCxn id="4" idx="6"/>
            <a:endCxn id="5" idx="2"/>
          </p:cNvCxnSpPr>
          <p:nvPr/>
        </p:nvCxnSpPr>
        <p:spPr>
          <a:xfrm>
            <a:off x="1722700" y="2822731"/>
            <a:ext cx="154709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 name="TextBox 20"/>
          <p:cNvSpPr txBox="1"/>
          <p:nvPr/>
        </p:nvSpPr>
        <p:spPr>
          <a:xfrm>
            <a:off x="2219157" y="2237832"/>
            <a:ext cx="366657" cy="523220"/>
          </a:xfrm>
          <a:prstGeom prst="rect">
            <a:avLst/>
          </a:prstGeom>
          <a:noFill/>
        </p:spPr>
        <p:txBody>
          <a:bodyPr wrap="none" rtlCol="0">
            <a:spAutoFit/>
          </a:bodyPr>
          <a:lstStyle/>
          <a:p>
            <a:r>
              <a:rPr lang="es-ES_tradnl" sz="2800" dirty="0"/>
              <a:t>0</a:t>
            </a:r>
          </a:p>
        </p:txBody>
      </p:sp>
      <p:cxnSp>
        <p:nvCxnSpPr>
          <p:cNvPr id="8" name="Straight Arrow Connector 27"/>
          <p:cNvCxnSpPr/>
          <p:nvPr/>
        </p:nvCxnSpPr>
        <p:spPr>
          <a:xfrm>
            <a:off x="221791" y="2839215"/>
            <a:ext cx="58650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7"/>
          <p:cNvCxnSpPr>
            <a:stCxn id="5" idx="3"/>
            <a:endCxn id="4" idx="5"/>
          </p:cNvCxnSpPr>
          <p:nvPr/>
        </p:nvCxnSpPr>
        <p:spPr>
          <a:xfrm flipH="1">
            <a:off x="1588789" y="3146020"/>
            <a:ext cx="18149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20"/>
          <p:cNvSpPr txBox="1"/>
          <p:nvPr/>
        </p:nvSpPr>
        <p:spPr>
          <a:xfrm>
            <a:off x="2402485" y="3279931"/>
            <a:ext cx="366657" cy="523220"/>
          </a:xfrm>
          <a:prstGeom prst="rect">
            <a:avLst/>
          </a:prstGeom>
          <a:noFill/>
        </p:spPr>
        <p:txBody>
          <a:bodyPr wrap="none" rtlCol="0">
            <a:spAutoFit/>
          </a:bodyPr>
          <a:lstStyle/>
          <a:p>
            <a:r>
              <a:rPr lang="es-ES_tradnl" sz="2800" dirty="0"/>
              <a:t>1</a:t>
            </a:r>
          </a:p>
        </p:txBody>
      </p:sp>
      <p:cxnSp>
        <p:nvCxnSpPr>
          <p:cNvPr id="14" name="Straight Arrow Connector 15"/>
          <p:cNvCxnSpPr>
            <a:stCxn id="5" idx="7"/>
            <a:endCxn id="5" idx="0"/>
          </p:cNvCxnSpPr>
          <p:nvPr/>
        </p:nvCxnSpPr>
        <p:spPr>
          <a:xfrm rot="16200000" flipV="1">
            <a:off x="3821682" y="2270842"/>
            <a:ext cx="133911" cy="323289"/>
          </a:xfrm>
          <a:prstGeom prst="curvedConnector3">
            <a:avLst>
              <a:gd name="adj1" fmla="val 498324"/>
            </a:avLst>
          </a:prstGeom>
          <a:ln>
            <a:tailEnd type="arrow"/>
          </a:ln>
        </p:spPr>
        <p:style>
          <a:lnRef idx="2">
            <a:schemeClr val="dk1"/>
          </a:lnRef>
          <a:fillRef idx="0">
            <a:schemeClr val="dk1"/>
          </a:fillRef>
          <a:effectRef idx="1">
            <a:schemeClr val="dk1"/>
          </a:effectRef>
          <a:fontRef idx="minor">
            <a:schemeClr val="tx1"/>
          </a:fontRef>
        </p:style>
      </p:cxnSp>
      <p:sp>
        <p:nvSpPr>
          <p:cNvPr id="15" name="TextBox 26"/>
          <p:cNvSpPr txBox="1"/>
          <p:nvPr/>
        </p:nvSpPr>
        <p:spPr>
          <a:xfrm>
            <a:off x="3420288" y="1714612"/>
            <a:ext cx="366657" cy="523220"/>
          </a:xfrm>
          <a:prstGeom prst="rect">
            <a:avLst/>
          </a:prstGeom>
          <a:noFill/>
        </p:spPr>
        <p:txBody>
          <a:bodyPr wrap="none" rtlCol="0">
            <a:spAutoFit/>
          </a:bodyPr>
          <a:lstStyle/>
          <a:p>
            <a:r>
              <a:rPr lang="es-ES_tradnl" sz="2800" dirty="0"/>
              <a:t>1</a:t>
            </a:r>
          </a:p>
        </p:txBody>
      </p:sp>
      <p:sp>
        <p:nvSpPr>
          <p:cNvPr id="19" name="18 Flecha derecha"/>
          <p:cNvSpPr/>
          <p:nvPr/>
        </p:nvSpPr>
        <p:spPr>
          <a:xfrm rot="2673732">
            <a:off x="4028629" y="3378139"/>
            <a:ext cx="683363" cy="535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Oval 24"/>
          <p:cNvSpPr/>
          <p:nvPr/>
        </p:nvSpPr>
        <p:spPr>
          <a:xfrm>
            <a:off x="5148064" y="4164155"/>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{1}</a:t>
            </a:r>
          </a:p>
        </p:txBody>
      </p:sp>
      <p:sp>
        <p:nvSpPr>
          <p:cNvPr id="21" name="Oval 25"/>
          <p:cNvSpPr/>
          <p:nvPr/>
        </p:nvSpPr>
        <p:spPr>
          <a:xfrm>
            <a:off x="6876256" y="4076437"/>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{2}</a:t>
            </a:r>
          </a:p>
        </p:txBody>
      </p:sp>
      <p:sp>
        <p:nvSpPr>
          <p:cNvPr id="22" name="Oval 37"/>
          <p:cNvSpPr/>
          <p:nvPr/>
        </p:nvSpPr>
        <p:spPr>
          <a:xfrm>
            <a:off x="5784591" y="5478868"/>
            <a:ext cx="1355907"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{1,2}</a:t>
            </a:r>
          </a:p>
        </p:txBody>
      </p:sp>
      <p:cxnSp>
        <p:nvCxnSpPr>
          <p:cNvPr id="24" name="23 Conector recto de flecha"/>
          <p:cNvCxnSpPr/>
          <p:nvPr/>
        </p:nvCxnSpPr>
        <p:spPr>
          <a:xfrm flipV="1">
            <a:off x="1154554" y="3541541"/>
            <a:ext cx="110946" cy="14492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24 Conector recto de flecha"/>
          <p:cNvCxnSpPr/>
          <p:nvPr/>
        </p:nvCxnSpPr>
        <p:spPr>
          <a:xfrm flipV="1">
            <a:off x="1722700" y="3541542"/>
            <a:ext cx="1681003" cy="16129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7" name="26 Rectángulo"/>
              <p:cNvSpPr/>
              <p:nvPr/>
            </p:nvSpPr>
            <p:spPr>
              <a:xfrm>
                <a:off x="854001" y="5002355"/>
                <a:ext cx="8686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3600" i="1">
                              <a:latin typeface="Cambria Math" panose="02040503050406030204" pitchFamily="18" charset="0"/>
                            </a:rPr>
                          </m:ctrlPr>
                        </m:sSubPr>
                        <m:e>
                          <m:r>
                            <a:rPr lang="es-CO" sz="3600" i="1">
                              <a:latin typeface="Cambria Math"/>
                            </a:rPr>
                            <m:t>𝑄</m:t>
                          </m:r>
                        </m:e>
                        <m:sub>
                          <m:r>
                            <a:rPr lang="es-CO" sz="3600" i="1">
                              <a:latin typeface="Cambria Math"/>
                            </a:rPr>
                            <m:t>𝑁</m:t>
                          </m:r>
                        </m:sub>
                      </m:sSub>
                    </m:oMath>
                  </m:oMathPara>
                </a14:m>
                <a:endParaRPr lang="es-ES_tradnl" sz="3600" dirty="0"/>
              </a:p>
            </p:txBody>
          </p:sp>
        </mc:Choice>
        <mc:Fallback xmlns="">
          <p:sp>
            <p:nvSpPr>
              <p:cNvPr id="27" name="26 Rectángulo"/>
              <p:cNvSpPr>
                <a:spLocks noRot="1" noChangeAspect="1" noMove="1" noResize="1" noEditPoints="1" noAdjustHandles="1" noChangeArrowheads="1" noChangeShapeType="1" noTextEdit="1"/>
              </p:cNvSpPr>
              <p:nvPr/>
            </p:nvSpPr>
            <p:spPr>
              <a:xfrm>
                <a:off x="854001" y="5002355"/>
                <a:ext cx="868699" cy="646331"/>
              </a:xfrm>
              <a:prstGeom prst="rect">
                <a:avLst/>
              </a:prstGeom>
              <a:blipFill rotWithShape="1">
                <a:blip r:embed="rId2"/>
                <a:stretch>
                  <a:fillRect/>
                </a:stretch>
              </a:blipFill>
            </p:spPr>
            <p:txBody>
              <a:bodyPr/>
              <a:lstStyle/>
              <a:p>
                <a:r>
                  <a:rPr lang="es-ES_tradnl">
                    <a:noFill/>
                  </a:rPr>
                  <a:t> </a:t>
                </a:r>
              </a:p>
            </p:txBody>
          </p:sp>
        </mc:Fallback>
      </mc:AlternateContent>
      <p:cxnSp>
        <p:nvCxnSpPr>
          <p:cNvPr id="30" name="29 Conector recto de flecha"/>
          <p:cNvCxnSpPr/>
          <p:nvPr/>
        </p:nvCxnSpPr>
        <p:spPr>
          <a:xfrm flipH="1">
            <a:off x="5808205" y="2930034"/>
            <a:ext cx="656552" cy="95694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30 Conector recto de flecha"/>
          <p:cNvCxnSpPr/>
          <p:nvPr/>
        </p:nvCxnSpPr>
        <p:spPr>
          <a:xfrm>
            <a:off x="7333456" y="2930034"/>
            <a:ext cx="457200" cy="3498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2" name="31 Rectángulo"/>
              <p:cNvSpPr/>
              <p:nvPr/>
            </p:nvSpPr>
            <p:spPr>
              <a:xfrm>
                <a:off x="6464757" y="2283703"/>
                <a:ext cx="86869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3600" i="1" smtClean="0">
                              <a:latin typeface="Cambria Math" panose="02040503050406030204" pitchFamily="18" charset="0"/>
                            </a:rPr>
                          </m:ctrlPr>
                        </m:sSubPr>
                        <m:e>
                          <m:r>
                            <a:rPr lang="es-CO" sz="3600" i="1">
                              <a:latin typeface="Cambria Math"/>
                            </a:rPr>
                            <m:t>𝑄</m:t>
                          </m:r>
                        </m:e>
                        <m:sub>
                          <m:r>
                            <a:rPr lang="en-US" sz="3600" b="0" i="1" smtClean="0">
                              <a:latin typeface="Cambria Math"/>
                            </a:rPr>
                            <m:t>𝐷</m:t>
                          </m:r>
                        </m:sub>
                      </m:sSub>
                    </m:oMath>
                  </m:oMathPara>
                </a14:m>
                <a:endParaRPr lang="es-ES_tradnl" sz="3600" dirty="0"/>
              </a:p>
            </p:txBody>
          </p:sp>
        </mc:Choice>
        <mc:Fallback xmlns="">
          <p:sp>
            <p:nvSpPr>
              <p:cNvPr id="32" name="31 Rectángulo"/>
              <p:cNvSpPr>
                <a:spLocks noRot="1" noChangeAspect="1" noMove="1" noResize="1" noEditPoints="1" noAdjustHandles="1" noChangeArrowheads="1" noChangeShapeType="1" noTextEdit="1"/>
              </p:cNvSpPr>
              <p:nvPr/>
            </p:nvSpPr>
            <p:spPr>
              <a:xfrm>
                <a:off x="6464757" y="2283703"/>
                <a:ext cx="868699" cy="646331"/>
              </a:xfrm>
              <a:prstGeom prst="rect">
                <a:avLst/>
              </a:prstGeom>
              <a:blipFill rotWithShape="1">
                <a:blip r:embed="rId3"/>
                <a:stretch>
                  <a:fillRect/>
                </a:stretch>
              </a:blipFill>
            </p:spPr>
            <p:txBody>
              <a:bodyPr/>
              <a:lstStyle/>
              <a:p>
                <a:r>
                  <a:rPr lang="es-ES_tradnl">
                    <a:noFill/>
                  </a:rPr>
                  <a:t> </a:t>
                </a:r>
              </a:p>
            </p:txBody>
          </p:sp>
        </mc:Fallback>
      </mc:AlternateContent>
      <p:cxnSp>
        <p:nvCxnSpPr>
          <p:cNvPr id="37" name="36 Conector recto de flecha"/>
          <p:cNvCxnSpPr/>
          <p:nvPr/>
        </p:nvCxnSpPr>
        <p:spPr>
          <a:xfrm flipH="1">
            <a:off x="6464757" y="3146020"/>
            <a:ext cx="267484" cy="21795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1" name="Oval 25"/>
          <p:cNvSpPr/>
          <p:nvPr/>
        </p:nvSpPr>
        <p:spPr>
          <a:xfrm>
            <a:off x="7847012" y="3146020"/>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a:t>
            </a:r>
          </a:p>
        </p:txBody>
      </p:sp>
      <p:cxnSp>
        <p:nvCxnSpPr>
          <p:cNvPr id="43" name="42 Conector recto de flecha"/>
          <p:cNvCxnSpPr/>
          <p:nvPr/>
        </p:nvCxnSpPr>
        <p:spPr>
          <a:xfrm>
            <a:off x="7031910" y="3146020"/>
            <a:ext cx="217175" cy="74095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Oval 4"/>
          <p:cNvSpPr/>
          <p:nvPr/>
        </p:nvSpPr>
        <p:spPr>
          <a:xfrm>
            <a:off x="3422192" y="2517931"/>
            <a:ext cx="628090" cy="58705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2</a:t>
            </a:r>
          </a:p>
        </p:txBody>
      </p:sp>
    </p:spTree>
    <p:extLst>
      <p:ext uri="{BB962C8B-B14F-4D97-AF65-F5344CB8AC3E}">
        <p14:creationId xmlns:p14="http://schemas.microsoft.com/office/powerpoint/2010/main" val="4153047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O" dirty="0"/>
              <a:t>Prueba: Equivalencia Entre AFD y AFND </a:t>
            </a:r>
            <a:endParaRPr lang="es-ES"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14:m>
                  <m:oMath xmlns:m="http://schemas.openxmlformats.org/officeDocument/2006/math">
                    <m:sSub>
                      <m:sSubPr>
                        <m:ctrlPr>
                          <a:rPr lang="es-CO" i="1" smtClean="0">
                            <a:latin typeface="Cambria Math" panose="02040503050406030204" pitchFamily="18" charset="0"/>
                            <a:ea typeface="Cambria Math"/>
                          </a:rPr>
                        </m:ctrlPr>
                      </m:sSubPr>
                      <m:e>
                        <m:r>
                          <a:rPr lang="es-CO" i="1">
                            <a:latin typeface="Cambria Math"/>
                            <a:ea typeface="Cambria Math"/>
                          </a:rPr>
                          <m:t>𝐹</m:t>
                        </m:r>
                      </m:e>
                      <m:sub>
                        <m:r>
                          <a:rPr lang="es-CO" i="1">
                            <a:latin typeface="Cambria Math"/>
                            <a:ea typeface="Cambria Math"/>
                          </a:rPr>
                          <m:t>𝐷</m:t>
                        </m:r>
                      </m:sub>
                    </m:sSub>
                  </m:oMath>
                </a14:m>
                <a:r>
                  <a:rPr lang="es-ES" dirty="0"/>
                  <a:t> es el conjunto de subconjuntos S de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b="0" i="1" smtClean="0">
                            <a:latin typeface="Cambria Math"/>
                          </a:rPr>
                          <m:t>𝑁</m:t>
                        </m:r>
                      </m:sub>
                    </m:sSub>
                  </m:oMath>
                </a14:m>
                <a:r>
                  <a:rPr lang="es-ES" dirty="0"/>
                  <a:t> tal que </a:t>
                </a:r>
                <a14:m>
                  <m:oMath xmlns:m="http://schemas.openxmlformats.org/officeDocument/2006/math">
                    <m:r>
                      <a:rPr lang="es-CO" b="0" i="1" smtClean="0">
                        <a:latin typeface="Cambria Math"/>
                      </a:rPr>
                      <m:t>𝑆</m:t>
                    </m:r>
                    <m:r>
                      <a:rPr lang="es-CO" b="0" i="1" smtClean="0">
                        <a:latin typeface="Cambria Math"/>
                      </a:rPr>
                      <m:t> </m:t>
                    </m:r>
                    <m:nary>
                      <m:naryPr>
                        <m:chr m:val="⋂"/>
                        <m:subHide m:val="on"/>
                        <m:supHide m:val="on"/>
                        <m:ctrlPr>
                          <a:rPr lang="es-CO" b="0" i="1" smtClean="0">
                            <a:latin typeface="Cambria Math" panose="02040503050406030204" pitchFamily="18" charset="0"/>
                            <a:ea typeface="Cambria Math"/>
                          </a:rPr>
                        </m:ctrlPr>
                      </m:naryPr>
                      <m:sub/>
                      <m:sup/>
                      <m:e>
                        <m:sSub>
                          <m:sSubPr>
                            <m:ctrlPr>
                              <a:rPr lang="es-CO" b="0" i="1" smtClean="0">
                                <a:latin typeface="Cambria Math" panose="02040503050406030204" pitchFamily="18" charset="0"/>
                                <a:ea typeface="Cambria Math"/>
                              </a:rPr>
                            </m:ctrlPr>
                          </m:sSubPr>
                          <m:e>
                            <m:r>
                              <a:rPr lang="es-CO" b="0" i="1" smtClean="0">
                                <a:latin typeface="Cambria Math"/>
                                <a:ea typeface="Cambria Math"/>
                              </a:rPr>
                              <m:t>𝐹</m:t>
                            </m:r>
                          </m:e>
                          <m:sub>
                            <m:r>
                              <a:rPr lang="es-CO" b="0" i="1" smtClean="0">
                                <a:latin typeface="Cambria Math"/>
                                <a:ea typeface="Cambria Math"/>
                              </a:rPr>
                              <m:t>𝑁</m:t>
                            </m:r>
                          </m:sub>
                        </m:sSub>
                        <m:r>
                          <a:rPr lang="es-CO" b="0" i="1" smtClean="0">
                            <a:latin typeface="Cambria Math"/>
                            <a:ea typeface="Cambria Math"/>
                          </a:rPr>
                          <m:t>≠{}</m:t>
                        </m:r>
                      </m:e>
                    </m:nary>
                  </m:oMath>
                </a14:m>
                <a:endParaRPr lang="es-ES" dirty="0"/>
              </a:p>
              <a:p>
                <a:pPr lvl="1"/>
                <a14:m>
                  <m:oMath xmlns:m="http://schemas.openxmlformats.org/officeDocument/2006/math">
                    <m:sSub>
                      <m:sSubPr>
                        <m:ctrlPr>
                          <a:rPr lang="es-CO" i="1">
                            <a:latin typeface="Cambria Math" panose="02040503050406030204" pitchFamily="18" charset="0"/>
                            <a:ea typeface="Cambria Math"/>
                          </a:rPr>
                        </m:ctrlPr>
                      </m:sSubPr>
                      <m:e>
                        <m:r>
                          <a:rPr lang="es-CO" i="1">
                            <a:latin typeface="Cambria Math"/>
                            <a:ea typeface="Cambria Math"/>
                          </a:rPr>
                          <m:t>𝐹</m:t>
                        </m:r>
                      </m:e>
                      <m:sub>
                        <m:r>
                          <a:rPr lang="es-CO" i="1">
                            <a:latin typeface="Cambria Math"/>
                            <a:ea typeface="Cambria Math"/>
                          </a:rPr>
                          <m:t>𝐷</m:t>
                        </m:r>
                      </m:sub>
                    </m:sSub>
                  </m:oMath>
                </a14:m>
                <a:r>
                  <a:rPr lang="es-ES" dirty="0"/>
                  <a:t> es el conjunto de subconjuntos de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i="1">
                            <a:latin typeface="Cambria Math"/>
                          </a:rPr>
                          <m:t>𝑁</m:t>
                        </m:r>
                      </m:sub>
                    </m:sSub>
                  </m:oMath>
                </a14:m>
                <a:r>
                  <a:rPr lang="es-ES" dirty="0"/>
                  <a:t> que tienen un estado de aceptación</a:t>
                </a:r>
              </a:p>
              <a:p>
                <a:r>
                  <a:rPr lang="es-ES" dirty="0"/>
                  <a:t>Para cada conjunto </a:t>
                </a:r>
                <a14:m>
                  <m:oMath xmlns:m="http://schemas.openxmlformats.org/officeDocument/2006/math">
                    <m:r>
                      <a:rPr lang="es-CO" b="0" i="1" smtClean="0">
                        <a:latin typeface="Cambria Math"/>
                      </a:rPr>
                      <m:t>𝑆</m:t>
                    </m:r>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𝑄</m:t>
                        </m:r>
                      </m:e>
                      <m:sub>
                        <m:r>
                          <a:rPr lang="es-CO" b="0" i="1" smtClean="0">
                            <a:latin typeface="Cambria Math"/>
                            <a:ea typeface="Cambria Math"/>
                          </a:rPr>
                          <m:t>𝑁</m:t>
                        </m:r>
                      </m:sub>
                    </m:sSub>
                  </m:oMath>
                </a14:m>
                <a:r>
                  <a:rPr lang="es-ES" dirty="0"/>
                  <a:t> y para cada símbolo a en el alfabeto</a:t>
                </a:r>
              </a:p>
              <a:p>
                <a:pPr marL="0" indent="0">
                  <a:buNone/>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a:rPr>
                          </m:ctrlPr>
                        </m:sSubPr>
                        <m:e>
                          <m:r>
                            <a:rPr lang="es-ES" i="1" smtClean="0">
                              <a:latin typeface="Cambria Math"/>
                              <a:ea typeface="Cambria Math"/>
                            </a:rPr>
                            <m:t>𝛿</m:t>
                          </m:r>
                        </m:e>
                        <m:sub>
                          <m:r>
                            <a:rPr lang="es-CO" b="0" i="1" smtClean="0">
                              <a:latin typeface="Cambria Math"/>
                              <a:ea typeface="Cambria Math"/>
                            </a:rPr>
                            <m:t>𝐷</m:t>
                          </m:r>
                        </m:sub>
                      </m:sSub>
                      <m:d>
                        <m:dPr>
                          <m:ctrlPr>
                            <a:rPr lang="es-CO" b="0" i="1" smtClean="0">
                              <a:latin typeface="Cambria Math" panose="02040503050406030204" pitchFamily="18" charset="0"/>
                              <a:ea typeface="Cambria Math"/>
                            </a:rPr>
                          </m:ctrlPr>
                        </m:dPr>
                        <m:e>
                          <m:r>
                            <a:rPr lang="es-CO" b="0" i="1" smtClean="0">
                              <a:latin typeface="Cambria Math"/>
                              <a:ea typeface="Cambria Math"/>
                            </a:rPr>
                            <m:t>𝑆</m:t>
                          </m:r>
                          <m:r>
                            <a:rPr lang="es-CO" b="0" i="1" smtClean="0">
                              <a:latin typeface="Cambria Math"/>
                              <a:ea typeface="Cambria Math"/>
                            </a:rPr>
                            <m:t>,</m:t>
                          </m:r>
                          <m:r>
                            <a:rPr lang="es-CO" b="0" i="1" smtClean="0">
                              <a:latin typeface="Cambria Math"/>
                              <a:ea typeface="Cambria Math"/>
                            </a:rPr>
                            <m:t>𝑎</m:t>
                          </m:r>
                        </m:e>
                      </m:d>
                      <m:r>
                        <a:rPr lang="es-CO" b="0" i="1" smtClean="0">
                          <a:latin typeface="Cambria Math"/>
                          <a:ea typeface="Cambria Math"/>
                        </a:rPr>
                        <m:t>=</m:t>
                      </m:r>
                      <m:nary>
                        <m:naryPr>
                          <m:chr m:val="⋃"/>
                          <m:supHide m:val="on"/>
                          <m:ctrlPr>
                            <a:rPr lang="es-CO" b="0" i="1" smtClean="0">
                              <a:latin typeface="Cambria Math" panose="02040503050406030204" pitchFamily="18" charset="0"/>
                              <a:ea typeface="Cambria Math"/>
                            </a:rPr>
                          </m:ctrlPr>
                        </m:naryPr>
                        <m:sub>
                          <m:r>
                            <m:rPr>
                              <m:brk m:alnAt="7"/>
                            </m:rPr>
                            <a:rPr lang="es-CO" b="0" i="1" smtClean="0">
                              <a:latin typeface="Cambria Math"/>
                              <a:ea typeface="Cambria Math"/>
                            </a:rPr>
                            <m:t>𝑝</m:t>
                          </m:r>
                          <m:r>
                            <a:rPr lang="en-US" b="0" i="1" smtClean="0">
                              <a:latin typeface="Cambria Math"/>
                              <a:ea typeface="Cambria Math"/>
                            </a:rPr>
                            <m:t>∈</m:t>
                          </m:r>
                          <m:r>
                            <a:rPr lang="es-CO" b="0" i="1" smtClean="0">
                              <a:latin typeface="Cambria Math"/>
                              <a:ea typeface="Cambria Math"/>
                            </a:rPr>
                            <m:t> </m:t>
                          </m:r>
                          <m:r>
                            <a:rPr lang="es-CO" b="0" i="1" smtClean="0">
                              <a:latin typeface="Cambria Math"/>
                              <a:ea typeface="Cambria Math"/>
                            </a:rPr>
                            <m:t>𝑆</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b="0" i="1" smtClean="0">
                                  <a:latin typeface="Cambria Math"/>
                                  <a:ea typeface="Cambria Math"/>
                                </a:rPr>
                                <m:t>𝑁</m:t>
                              </m:r>
                            </m:sub>
                          </m:sSub>
                          <m:r>
                            <a:rPr lang="es-CO" b="0" i="1" smtClean="0">
                              <a:latin typeface="Cambria Math"/>
                              <a:ea typeface="Cambria Math"/>
                            </a:rPr>
                            <m:t>(</m:t>
                          </m:r>
                          <m:r>
                            <a:rPr lang="en-US" b="0" i="1" smtClean="0">
                              <a:latin typeface="Cambria Math"/>
                              <a:ea typeface="Cambria Math"/>
                            </a:rPr>
                            <m:t>𝑝</m:t>
                          </m:r>
                          <m:r>
                            <a:rPr lang="es-CO" b="0" i="1" smtClean="0">
                              <a:latin typeface="Cambria Math"/>
                              <a:ea typeface="Cambria Math"/>
                            </a:rPr>
                            <m:t>,</m:t>
                          </m:r>
                          <m:r>
                            <a:rPr lang="es-CO" b="0" i="1" smtClean="0">
                              <a:latin typeface="Cambria Math"/>
                              <a:ea typeface="Cambria Math"/>
                            </a:rPr>
                            <m:t>𝑎</m:t>
                          </m:r>
                          <m:r>
                            <a:rPr lang="es-CO" b="0" i="1" smtClean="0">
                              <a:latin typeface="Cambria Math"/>
                              <a:ea typeface="Cambria Math"/>
                            </a:rPr>
                            <m:t>)</m:t>
                          </m:r>
                        </m:e>
                      </m:nary>
                    </m:oMath>
                  </m:oMathPara>
                </a14:m>
                <a:endParaRPr lang="es-ES"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630" t="-1617" r="-1111"/>
                </a:stretch>
              </a:blipFill>
            </p:spPr>
            <p:txBody>
              <a:bodyPr/>
              <a:lstStyle/>
              <a:p>
                <a:r>
                  <a:rPr lang="es-ES_tradnl">
                    <a:noFill/>
                  </a:rPr>
                  <a:t> </a:t>
                </a:r>
              </a:p>
            </p:txBody>
          </p:sp>
        </mc:Fallback>
      </mc:AlternateContent>
    </p:spTree>
    <p:extLst>
      <p:ext uri="{BB962C8B-B14F-4D97-AF65-F5344CB8AC3E}">
        <p14:creationId xmlns:p14="http://schemas.microsoft.com/office/powerpoint/2010/main" val="1709263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Ejemplo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118644"/>
                <a:ext cx="8229600" cy="3007519"/>
              </a:xfrm>
            </p:spPr>
            <p:txBody>
              <a:bodyPr>
                <a:normAutofit/>
              </a:bodyPr>
              <a:lstStyle/>
              <a:p>
                <a14:m>
                  <m:oMath xmlns:m="http://schemas.openxmlformats.org/officeDocument/2006/math">
                    <m:sSub>
                      <m:sSubPr>
                        <m:ctrlPr>
                          <a:rPr lang="el-GR" i="1" smtClean="0">
                            <a:latin typeface="Cambria Math" panose="02040503050406030204" pitchFamily="18" charset="0"/>
                            <a:ea typeface="Cambria Math"/>
                          </a:rPr>
                        </m:ctrlPr>
                      </m:sSubPr>
                      <m:e>
                        <m:r>
                          <m:rPr>
                            <m:sty m:val="p"/>
                          </m:rPr>
                          <a:rPr lang="el-GR" i="1">
                            <a:latin typeface="Cambria Math"/>
                            <a:ea typeface="Cambria Math"/>
                          </a:rPr>
                          <m:t>Σ</m:t>
                        </m:r>
                      </m:e>
                      <m:sub>
                        <m:r>
                          <a:rPr lang="es-CO" b="0" i="1" smtClean="0">
                            <a:latin typeface="Cambria Math"/>
                            <a:ea typeface="Cambria Math"/>
                          </a:rPr>
                          <m:t>𝑁</m:t>
                        </m:r>
                      </m:sub>
                    </m:sSub>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m:rPr>
                            <m:sty m:val="p"/>
                          </m:rPr>
                          <a:rPr lang="el-GR" i="1">
                            <a:latin typeface="Cambria Math"/>
                            <a:ea typeface="Cambria Math"/>
                          </a:rPr>
                          <m:t>Σ</m:t>
                        </m:r>
                      </m:e>
                      <m:sub>
                        <m:r>
                          <a:rPr lang="es-CO" b="0" i="1" smtClean="0">
                            <a:latin typeface="Cambria Math"/>
                            <a:ea typeface="Cambria Math"/>
                          </a:rPr>
                          <m:t>𝐷</m:t>
                        </m:r>
                      </m:sub>
                    </m:sSub>
                    <m:r>
                      <a:rPr lang="es-CO" b="0" i="1" smtClean="0">
                        <a:latin typeface="Cambria Math"/>
                        <a:ea typeface="Cambria Math"/>
                      </a:rPr>
                      <m:t>={0,1}</m:t>
                    </m:r>
                  </m:oMath>
                </a14:m>
                <a:endParaRPr lang="es-CO" dirty="0"/>
              </a:p>
              <a:p>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𝑄</m:t>
                        </m:r>
                      </m:e>
                      <m:sub>
                        <m:r>
                          <a:rPr lang="es-CO" b="0" i="1" smtClean="0">
                            <a:latin typeface="Cambria Math"/>
                          </a:rPr>
                          <m:t>𝐷</m:t>
                        </m:r>
                      </m:sub>
                    </m:sSub>
                    <m:r>
                      <a:rPr lang="es-CO" b="0" i="1" smtClean="0">
                        <a:latin typeface="Cambria Math"/>
                      </a:rPr>
                      <m:t>={{},</m:t>
                    </m:r>
                    <m:d>
                      <m:dPr>
                        <m:begChr m:val="{"/>
                        <m:endChr m:val="}"/>
                        <m:ctrlPr>
                          <a:rPr lang="es-CO" b="0" i="1" smtClean="0">
                            <a:latin typeface="Cambria Math" panose="02040503050406030204" pitchFamily="18" charset="0"/>
                          </a:rPr>
                        </m:ctrlPr>
                      </m:dPr>
                      <m:e>
                        <m:sSub>
                          <m:sSubPr>
                            <m:ctrlPr>
                              <a:rPr lang="es-CO" b="0" i="1" smtClean="0">
                                <a:latin typeface="Cambria Math" panose="02040503050406030204" pitchFamily="18" charset="0"/>
                              </a:rPr>
                            </m:ctrlPr>
                          </m:sSubPr>
                          <m:e>
                            <m:r>
                              <a:rPr lang="es-CO" b="0" i="1" smtClean="0">
                                <a:latin typeface="Cambria Math"/>
                              </a:rPr>
                              <m:t>𝑞</m:t>
                            </m:r>
                          </m:e>
                          <m:sub>
                            <m:r>
                              <a:rPr lang="es-CO" b="0" i="1" smtClean="0">
                                <a:latin typeface="Cambria Math"/>
                              </a:rPr>
                              <m:t>0</m:t>
                            </m:r>
                          </m:sub>
                        </m:sSub>
                      </m:e>
                    </m:d>
                    <m:r>
                      <a:rPr lang="es-CO" b="0" i="1" smtClean="0">
                        <a:latin typeface="Cambria Math"/>
                      </a:rPr>
                      <m:t>,</m:t>
                    </m:r>
                    <m:d>
                      <m:dPr>
                        <m:begChr m:val="{"/>
                        <m:endChr m:val="}"/>
                        <m:ctrlPr>
                          <a:rPr lang="es-CO" b="0"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e>
                    </m:d>
                    <m:r>
                      <a:rPr lang="es-CO" b="0" i="1" smtClean="0">
                        <a:latin typeface="Cambria Math"/>
                      </a:rPr>
                      <m:t>,</m:t>
                    </m:r>
                  </m:oMath>
                </a14:m>
                <a:endParaRPr lang="es-CO" b="0" i="1" dirty="0">
                  <a:latin typeface="Cambria Math"/>
                </a:endParaRPr>
              </a:p>
              <a:p>
                <a:pPr marL="0" indent="0">
                  <a:buNone/>
                </a:pPr>
                <a14:m>
                  <m:oMath xmlns:m="http://schemas.openxmlformats.org/officeDocument/2006/math">
                    <m:d>
                      <m:dPr>
                        <m:begChr m:val="{"/>
                        <m:endChr m:val="}"/>
                        <m:ctrlPr>
                          <a:rPr lang="es-CO" b="0"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e>
                    </m:d>
                    <m:r>
                      <a:rPr lang="es-CO" b="0" i="1" smtClean="0">
                        <a:latin typeface="Cambria Math"/>
                      </a:rPr>
                      <m:t>,</m:t>
                    </m:r>
                    <m:d>
                      <m:dPr>
                        <m:begChr m:val="{"/>
                        <m:endChr m:val="}"/>
                        <m:ctrlPr>
                          <a:rPr lang="es-CO" b="0"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0</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e>
                    </m:d>
                    <m:r>
                      <a:rPr lang="es-CO" b="0" i="1" smtClean="0">
                        <a:latin typeface="Cambria Math"/>
                      </a:rPr>
                      <m:t>,</m:t>
                    </m:r>
                    <m:d>
                      <m:dPr>
                        <m:begChr m:val="{"/>
                        <m:endChr m:val="}"/>
                        <m:ctrlPr>
                          <a:rPr lang="es-CO" b="0"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e>
                    </m:d>
                    <m:r>
                      <a:rPr lang="es-CO" b="0" i="1" smtClean="0">
                        <a:latin typeface="Cambria Math"/>
                      </a:rPr>
                      <m:t>,</m:t>
                    </m:r>
                    <m:d>
                      <m:dPr>
                        <m:begChr m:val="{"/>
                        <m:endChr m:val="}"/>
                        <m:ctrlPr>
                          <a:rPr lang="es-CO" b="0"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e>
                    </m:d>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r>
                      <a:rPr lang="es-CO" b="0" i="1" smtClean="0">
                        <a:latin typeface="Cambria Math"/>
                      </a:rPr>
                      <m:t>}}</m:t>
                    </m:r>
                  </m:oMath>
                </a14:m>
                <a:r>
                  <a:rPr lang="es-CO" dirty="0"/>
                  <a:t> </a:t>
                </a:r>
              </a:p>
              <a:p>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𝐹</m:t>
                        </m:r>
                      </m:e>
                      <m:sub>
                        <m:r>
                          <a:rPr lang="es-CO" b="0" i="1" smtClean="0">
                            <a:latin typeface="Cambria Math"/>
                          </a:rPr>
                          <m:t>𝐷</m:t>
                        </m:r>
                      </m:sub>
                    </m:sSub>
                    <m:r>
                      <a:rPr lang="es-CO" b="0" i="1" smtClean="0">
                        <a:latin typeface="Cambria Math"/>
                      </a:rPr>
                      <m:t>={</m:t>
                    </m:r>
                    <m:d>
                      <m:dPr>
                        <m:begChr m:val="{"/>
                        <m:endChr m:val="}"/>
                        <m:ctrlPr>
                          <a:rPr lang="es-CO" b="0"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e>
                    </m:d>
                    <m:r>
                      <a:rPr lang="es-CO" b="0" i="1" smtClean="0">
                        <a:latin typeface="Cambria Math"/>
                      </a:rPr>
                      <m:t>,</m:t>
                    </m:r>
                    <m:d>
                      <m:dPr>
                        <m:begChr m:val="{"/>
                        <m:endChr m:val="}"/>
                        <m:ctrlPr>
                          <a:rPr lang="es-CO" b="0"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e>
                    </m:d>
                    <m:r>
                      <a:rPr lang="es-CO" b="0" i="1" smtClean="0">
                        <a:latin typeface="Cambria Math"/>
                      </a:rPr>
                      <m:t>,</m:t>
                    </m:r>
                    <m:d>
                      <m:dPr>
                        <m:begChr m:val="{"/>
                        <m:endChr m:val="}"/>
                        <m:ctrlPr>
                          <a:rPr lang="es-CO" b="0"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e>
                    </m:d>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r>
                      <a:rPr lang="es-CO" b="0" i="1" smtClean="0">
                        <a:latin typeface="Cambria Math"/>
                      </a:rPr>
                      <m:t>}}</m:t>
                    </m:r>
                  </m:oMath>
                </a14:m>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118644"/>
                <a:ext cx="8229600" cy="3007519"/>
              </a:xfrm>
              <a:blipFill rotWithShape="1">
                <a:blip r:embed="rId2"/>
                <a:stretch>
                  <a:fillRect/>
                </a:stretch>
              </a:blipFill>
            </p:spPr>
            <p:txBody>
              <a:bodyPr/>
              <a:lstStyle/>
              <a:p>
                <a:r>
                  <a:rPr lang="es-ES_tradnl">
                    <a:noFill/>
                  </a:rPr>
                  <a:t> </a:t>
                </a:r>
              </a:p>
            </p:txBody>
          </p:sp>
        </mc:Fallback>
      </mc:AlternateContent>
      <p:pic>
        <p:nvPicPr>
          <p:cNvPr id="5"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82" y="1124744"/>
            <a:ext cx="8647113"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701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1600200"/>
                <a:ext cx="8229600" cy="45259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𝑆</m:t>
                          </m:r>
                          <m:r>
                            <a:rPr lang="es-CO" i="1">
                              <a:latin typeface="Cambria Math"/>
                              <a:ea typeface="Cambria Math"/>
                            </a:rPr>
                            <m:t>,</m:t>
                          </m:r>
                          <m:r>
                            <a:rPr lang="es-CO" i="1">
                              <a:latin typeface="Cambria Math"/>
                              <a:ea typeface="Cambria Math"/>
                            </a:rPr>
                            <m:t>𝑎</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b="0" i="1" smtClean="0">
                              <a:latin typeface="Cambria Math"/>
                              <a:ea typeface="Cambria Math"/>
                            </a:rPr>
                            <m:t>∈</m:t>
                          </m:r>
                          <m:r>
                            <a:rPr lang="es-CO" i="1">
                              <a:latin typeface="Cambria Math"/>
                              <a:ea typeface="Cambria Math"/>
                            </a:rPr>
                            <m:t> </m:t>
                          </m:r>
                          <m:r>
                            <a:rPr lang="es-CO" i="1">
                              <a:latin typeface="Cambria Math"/>
                              <a:ea typeface="Cambria Math"/>
                            </a:rPr>
                            <m:t>𝑆</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r>
                            <a:rPr lang="es-CO" i="1">
                              <a:latin typeface="Cambria Math"/>
                              <a:ea typeface="Cambria Math"/>
                            </a:rPr>
                            <m:t>𝑝</m:t>
                          </m:r>
                          <m:r>
                            <a:rPr lang="es-CO" i="1">
                              <a:latin typeface="Cambria Math"/>
                              <a:ea typeface="Cambria Math"/>
                            </a:rPr>
                            <m:t>,</m:t>
                          </m:r>
                          <m:r>
                            <a:rPr lang="es-CO" i="1">
                              <a:latin typeface="Cambria Math"/>
                              <a:ea typeface="Cambria Math"/>
                            </a:rPr>
                            <m:t>𝑎</m:t>
                          </m:r>
                          <m:r>
                            <a:rPr lang="es-CO" i="1">
                              <a:latin typeface="Cambria Math"/>
                              <a:ea typeface="Cambria Math"/>
                            </a:rPr>
                            <m:t>)</m:t>
                          </m:r>
                        </m:e>
                      </m:nary>
                      <m:r>
                        <a:rPr lang="en-US" b="0" i="1" smtClean="0">
                          <a:latin typeface="Cambria Math"/>
                          <a:ea typeface="Cambria Math"/>
                        </a:rPr>
                        <m:t>, </m:t>
                      </m:r>
                      <m:r>
                        <a:rPr lang="en-US" b="0" i="1" smtClean="0">
                          <a:latin typeface="Cambria Math"/>
                          <a:ea typeface="Cambria Math"/>
                        </a:rPr>
                        <m:t>𝑝𝑎𝑟𝑎</m:t>
                      </m:r>
                      <m:r>
                        <a:rPr lang="en-US" b="0" i="1" smtClean="0">
                          <a:latin typeface="Cambria Math"/>
                          <a:ea typeface="Cambria Math"/>
                        </a:rPr>
                        <m:t> </m:t>
                      </m:r>
                      <m:r>
                        <a:rPr lang="en-US" b="0" i="1" smtClean="0">
                          <a:latin typeface="Cambria Math"/>
                          <a:ea typeface="Cambria Math"/>
                        </a:rPr>
                        <m:t>𝑡𝑜𝑑𝑜</m:t>
                      </m:r>
                      <m:r>
                        <a:rPr lang="en-US" b="0" i="1" smtClean="0">
                          <a:latin typeface="Cambria Math"/>
                          <a:ea typeface="Cambria Math"/>
                        </a:rPr>
                        <m:t> </m:t>
                      </m:r>
                      <m:r>
                        <a:rPr lang="en-US" b="0" i="1" smtClean="0">
                          <a:latin typeface="Cambria Math"/>
                          <a:ea typeface="Cambria Math"/>
                        </a:rPr>
                        <m:t>𝑆</m:t>
                      </m:r>
                      <m:r>
                        <a:rPr lang="en-US" b="0" i="1" smtClean="0">
                          <a:latin typeface="Cambria Math"/>
                          <a:ea typeface="Cambria Math"/>
                        </a:rPr>
                        <m:t>,</m:t>
                      </m:r>
                      <m:r>
                        <a:rPr lang="en-US" b="0" i="1" smtClean="0">
                          <a:latin typeface="Cambria Math"/>
                          <a:ea typeface="Cambria Math"/>
                        </a:rPr>
                        <m:t>𝑎</m:t>
                      </m:r>
                    </m:oMath>
                  </m:oMathPara>
                </a14:m>
                <a:endParaRPr lang="en-US" dirty="0">
                  <a:ea typeface="Cambria Math"/>
                </a:endParaRPr>
              </a:p>
              <a:p>
                <a:pPr marL="0" indent="0" algn="ctr">
                  <a:buNone/>
                </a:pPr>
                <a:r>
                  <a:rPr lang="es-ES" dirty="0"/>
                  <a:t>Para el estado </a:t>
                </a:r>
                <a14:m>
                  <m:oMath xmlns:m="http://schemas.openxmlformats.org/officeDocument/2006/math">
                    <m:r>
                      <a:rPr lang="es-CO" i="1">
                        <a:latin typeface="Cambria Math"/>
                        <a:ea typeface="Cambria Math"/>
                      </a:rPr>
                      <m:t>{}</m:t>
                    </m:r>
                  </m:oMath>
                </a14:m>
                <a:endParaRPr lang="es-ES"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b="0" i="1" smtClean="0">
                              <a:latin typeface="Cambria Math"/>
                              <a:ea typeface="Cambria Math"/>
                            </a:rPr>
                            <m:t>{}</m:t>
                          </m:r>
                          <m:r>
                            <a:rPr lang="es-CO" i="1">
                              <a:latin typeface="Cambria Math"/>
                              <a:ea typeface="Cambria Math"/>
                            </a:rPr>
                            <m:t>,</m:t>
                          </m:r>
                          <m:r>
                            <a:rPr lang="es-CO" b="0" i="1" smtClean="0">
                              <a:latin typeface="Cambria Math"/>
                              <a:ea typeface="Cambria Math"/>
                            </a:rPr>
                            <m:t>0</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i="1">
                              <a:latin typeface="Cambria Math"/>
                              <a:ea typeface="Cambria Math"/>
                            </a:rPr>
                            <m:t>∈</m:t>
                          </m:r>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r>
                            <a:rPr lang="es-CO" i="1">
                              <a:latin typeface="Cambria Math"/>
                              <a:ea typeface="Cambria Math"/>
                            </a:rPr>
                            <m:t>𝑝</m:t>
                          </m:r>
                          <m:r>
                            <a:rPr lang="es-CO" i="1">
                              <a:latin typeface="Cambria Math"/>
                              <a:ea typeface="Cambria Math"/>
                            </a:rPr>
                            <m:t>,0)</m:t>
                          </m:r>
                        </m:e>
                      </m:nary>
                      <m:r>
                        <a:rPr lang="es-CO" b="0" i="1" smtClean="0">
                          <a:latin typeface="Cambria Math"/>
                          <a:ea typeface="Cambria Math"/>
                        </a:rPr>
                        <m:t>={}</m:t>
                      </m:r>
                    </m:oMath>
                  </m:oMathPara>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r>
                            <a:rPr lang="es-CO" b="0" i="1" smtClean="0">
                              <a:latin typeface="Cambria Math"/>
                              <a:ea typeface="Cambria Math"/>
                            </a:rPr>
                            <m:t>1</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i="1">
                              <a:latin typeface="Cambria Math"/>
                              <a:ea typeface="Cambria Math"/>
                            </a:rPr>
                            <m:t>∈</m:t>
                          </m:r>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r>
                            <a:rPr lang="es-CO" i="1">
                              <a:latin typeface="Cambria Math"/>
                              <a:ea typeface="Cambria Math"/>
                            </a:rPr>
                            <m:t>𝑝</m:t>
                          </m:r>
                          <m:r>
                            <a:rPr lang="es-CO" i="1">
                              <a:latin typeface="Cambria Math"/>
                              <a:ea typeface="Cambria Math"/>
                            </a:rPr>
                            <m:t>,1)</m:t>
                          </m:r>
                        </m:e>
                      </m:nary>
                      <m:r>
                        <a:rPr lang="es-CO" b="0" i="1" smtClean="0">
                          <a:latin typeface="Cambria Math"/>
                          <a:ea typeface="Cambria Math"/>
                        </a:rPr>
                        <m:t>={}</m:t>
                      </m:r>
                    </m:oMath>
                  </m:oMathPara>
                </a14:m>
                <a:endParaRPr lang="es-CO" dirty="0"/>
              </a:p>
              <a:p>
                <a:pPr marL="514350" indent="-514350">
                  <a:buFont typeface="+mj-lt"/>
                  <a:buAutoNum type="arabicPeriod" startAt="2"/>
                </a:pPr>
                <a:endParaRPr lang="es-CO" dirty="0"/>
              </a:p>
              <a:p>
                <a:pPr marL="0" indent="0">
                  <a:buNone/>
                </a:pPr>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1600200"/>
                <a:ext cx="8229600" cy="4525963"/>
              </a:xfrm>
              <a:blipFill rotWithShape="1">
                <a:blip r:embed="rId2"/>
                <a:stretch>
                  <a:fillRect/>
                </a:stretch>
              </a:blipFill>
            </p:spPr>
            <p:txBody>
              <a:bodyPr/>
              <a:lstStyle/>
              <a:p>
                <a:r>
                  <a:rPr lang="es-ES_tradnl">
                    <a:noFill/>
                  </a:rPr>
                  <a:t> </a:t>
                </a:r>
              </a:p>
            </p:txBody>
          </p:sp>
        </mc:Fallback>
      </mc:AlternateContent>
      <p:pic>
        <p:nvPicPr>
          <p:cNvPr id="6"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88640"/>
            <a:ext cx="5760640" cy="132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43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457200" y="1600200"/>
                <a:ext cx="8229600" cy="4525963"/>
              </a:xfrm>
              <a:prstGeom prst="rect">
                <a:avLst/>
              </a:prstGeom>
            </p:spPr>
            <p:txBody>
              <a:bodyPr/>
              <a:lstStyle/>
              <a:p>
                <a:pPr marL="0" indent="0" algn="ctr">
                  <a:buNone/>
                </a:pPr>
                <a:r>
                  <a:rPr lang="es-CO" dirty="0"/>
                  <a:t>Para el estado </a:t>
                </a:r>
                <a14:m>
                  <m:oMath xmlns:m="http://schemas.openxmlformats.org/officeDocument/2006/math">
                    <m:d>
                      <m:dPr>
                        <m:begChr m:val="{"/>
                        <m:endChr m:val="}"/>
                        <m:ctrlPr>
                          <a:rPr lang="es-CO"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e>
                    </m:d>
                  </m:oMath>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ea typeface="Cambria Math"/>
                            </a:rPr>
                            <m:t>},0</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b="0" i="1" smtClean="0">
                              <a:latin typeface="Cambria Math"/>
                              <a:ea typeface="Cambria Math"/>
                            </a:rPr>
                            <m:t>∈</m:t>
                          </m:r>
                          <m:r>
                            <a:rPr lang="es-CO" i="1">
                              <a:latin typeface="Cambria Math"/>
                              <a:ea typeface="Cambria Math"/>
                            </a:rPr>
                            <m:t> {</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ea typeface="Cambria Math"/>
                            </a:rPr>
                            <m:t>,0)</m:t>
                          </m:r>
                        </m:e>
                      </m:nary>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i="1">
                          <a:latin typeface="Cambria Math"/>
                          <a:ea typeface="Cambria Math"/>
                        </a:rPr>
                        <m:t>}</m:t>
                      </m:r>
                    </m:oMath>
                  </m:oMathPara>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ea typeface="Cambria Math"/>
                            </a:rPr>
                            <m:t>},1</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i="1">
                              <a:latin typeface="Cambria Math"/>
                              <a:ea typeface="Cambria Math"/>
                            </a:rPr>
                            <m:t>∈</m:t>
                          </m:r>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ea typeface="Cambria Math"/>
                            </a:rPr>
                            <m:t>,1)</m:t>
                          </m:r>
                        </m:e>
                      </m:nary>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ea typeface="Cambria Math"/>
                        </a:rPr>
                        <m:t>}</m:t>
                      </m:r>
                    </m:oMath>
                  </m:oMathPara>
                </a14:m>
                <a:endParaRPr lang="es-CO" dirty="0"/>
              </a:p>
              <a:p>
                <a:pPr marL="0" indent="0">
                  <a:buNone/>
                </a:pPr>
                <a:endParaRPr lang="es-CO" dirty="0"/>
              </a:p>
              <a:p>
                <a:pPr marL="0" indent="0">
                  <a:buNone/>
                </a:pPr>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457200" y="1600200"/>
                <a:ext cx="8229600" cy="4525963"/>
              </a:xfrm>
              <a:prstGeom prst="rect">
                <a:avLst/>
              </a:prstGeom>
              <a:blipFill rotWithShape="1">
                <a:blip r:embed="rId2"/>
                <a:stretch>
                  <a:fillRect t="-1617"/>
                </a:stretch>
              </a:blipFill>
            </p:spPr>
            <p:txBody>
              <a:bodyPr/>
              <a:lstStyle/>
              <a:p>
                <a:r>
                  <a:rPr lang="es-ES_tradnl">
                    <a:noFill/>
                  </a:rPr>
                  <a:t> </a:t>
                </a:r>
              </a:p>
            </p:txBody>
          </p:sp>
        </mc:Fallback>
      </mc:AlternateContent>
      <p:pic>
        <p:nvPicPr>
          <p:cNvPr id="5"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88640"/>
            <a:ext cx="5760640" cy="132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659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457200" y="1600200"/>
                <a:ext cx="8229600" cy="4525963"/>
              </a:xfrm>
              <a:prstGeom prst="rect">
                <a:avLst/>
              </a:prstGeom>
            </p:spPr>
            <p:txBody>
              <a:bodyPr/>
              <a:lstStyle/>
              <a:p>
                <a:pPr marL="0" indent="0" algn="ctr">
                  <a:buNone/>
                </a:pPr>
                <a:r>
                  <a:rPr lang="es-CO" dirty="0"/>
                  <a:t>Para el estado </a:t>
                </a:r>
                <a14:m>
                  <m:oMath xmlns:m="http://schemas.openxmlformats.org/officeDocument/2006/math">
                    <m:d>
                      <m:dPr>
                        <m:begChr m:val="{"/>
                        <m:endChr m:val="}"/>
                        <m:ctrlPr>
                          <a:rPr lang="es-CO"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e>
                    </m:d>
                  </m:oMath>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i="1">
                              <a:latin typeface="Cambria Math"/>
                              <a:ea typeface="Cambria Math"/>
                            </a:rPr>
                            <m:t>},0</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i="1">
                              <a:latin typeface="Cambria Math"/>
                              <a:ea typeface="Cambria Math"/>
                            </a:rPr>
                            <m:t>∈</m:t>
                          </m:r>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i="1">
                              <a:latin typeface="Cambria Math"/>
                              <a:ea typeface="Cambria Math"/>
                            </a:rPr>
                            <m:t>,0)</m:t>
                          </m:r>
                        </m:e>
                      </m:nary>
                      <m:r>
                        <a:rPr lang="es-CO" i="1">
                          <a:latin typeface="Cambria Math"/>
                          <a:ea typeface="Cambria Math"/>
                        </a:rPr>
                        <m:t>={}</m:t>
                      </m:r>
                    </m:oMath>
                  </m:oMathPara>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i="1">
                              <a:latin typeface="Cambria Math"/>
                              <a:ea typeface="Cambria Math"/>
                            </a:rPr>
                            <m:t>},1</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i="1">
                              <a:latin typeface="Cambria Math"/>
                              <a:ea typeface="Cambria Math"/>
                            </a:rPr>
                            <m:t>∈</m:t>
                          </m:r>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i="1">
                              <a:latin typeface="Cambria Math"/>
                              <a:ea typeface="Cambria Math"/>
                            </a:rPr>
                            <m:t>,1)</m:t>
                          </m:r>
                        </m:e>
                      </m:nary>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r>
                        <a:rPr lang="es-CO" i="1">
                          <a:latin typeface="Cambria Math"/>
                          <a:ea typeface="Cambria Math"/>
                        </a:rPr>
                        <m:t>}</m:t>
                      </m:r>
                    </m:oMath>
                  </m:oMathPara>
                </a14:m>
                <a:endParaRPr lang="es-CO" dirty="0"/>
              </a:p>
              <a:p>
                <a:pPr marL="0" indent="0">
                  <a:buNone/>
                </a:pPr>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457200" y="1600200"/>
                <a:ext cx="8229600" cy="4525963"/>
              </a:xfrm>
              <a:prstGeom prst="rect">
                <a:avLst/>
              </a:prstGeom>
              <a:blipFill rotWithShape="1">
                <a:blip r:embed="rId2"/>
                <a:stretch>
                  <a:fillRect t="-1617"/>
                </a:stretch>
              </a:blipFill>
            </p:spPr>
            <p:txBody>
              <a:bodyPr/>
              <a:lstStyle/>
              <a:p>
                <a:r>
                  <a:rPr lang="es-ES_tradnl">
                    <a:noFill/>
                  </a:rPr>
                  <a:t> </a:t>
                </a:r>
              </a:p>
            </p:txBody>
          </p:sp>
        </mc:Fallback>
      </mc:AlternateContent>
      <p:pic>
        <p:nvPicPr>
          <p:cNvPr id="5"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88640"/>
            <a:ext cx="5760640" cy="132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349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1600200"/>
                <a:ext cx="8229600" cy="4525963"/>
              </a:xfrm>
            </p:spPr>
            <p:txBody>
              <a:bodyPr/>
              <a:lstStyle/>
              <a:p>
                <a:pPr marL="0" indent="0" algn="ctr">
                  <a:buNone/>
                </a:pPr>
                <a:r>
                  <a:rPr lang="es-CO" dirty="0"/>
                  <a:t>Para el estado </a:t>
                </a:r>
                <a14:m>
                  <m:oMath xmlns:m="http://schemas.openxmlformats.org/officeDocument/2006/math">
                    <m:d>
                      <m:dPr>
                        <m:begChr m:val="{"/>
                        <m:endChr m:val="}"/>
                        <m:ctrlPr>
                          <a:rPr lang="es-CO"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e>
                    </m:d>
                  </m:oMath>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r>
                            <a:rPr lang="es-CO" i="1">
                              <a:latin typeface="Cambria Math"/>
                              <a:ea typeface="Cambria Math"/>
                            </a:rPr>
                            <m:t>},0</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i="1">
                              <a:latin typeface="Cambria Math"/>
                              <a:ea typeface="Cambria Math"/>
                            </a:rPr>
                            <m:t>∈</m:t>
                          </m:r>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r>
                            <a:rPr lang="es-CO" i="1">
                              <a:latin typeface="Cambria Math"/>
                              <a:ea typeface="Cambria Math"/>
                            </a:rPr>
                            <m:t>,0)</m:t>
                          </m:r>
                        </m:e>
                      </m:nary>
                      <m:r>
                        <a:rPr lang="es-CO" i="1">
                          <a:latin typeface="Cambria Math"/>
                          <a:ea typeface="Cambria Math"/>
                        </a:rPr>
                        <m:t>={}</m:t>
                      </m:r>
                    </m:oMath>
                  </m:oMathPara>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r>
                            <a:rPr lang="es-CO" i="1">
                              <a:latin typeface="Cambria Math"/>
                              <a:ea typeface="Cambria Math"/>
                            </a:rPr>
                            <m:t>},1</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i="1">
                              <a:latin typeface="Cambria Math"/>
                              <a:ea typeface="Cambria Math"/>
                            </a:rPr>
                            <m:t>∈</m:t>
                          </m:r>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2</m:t>
                              </m:r>
                            </m:sub>
                          </m:sSub>
                          <m:r>
                            <a:rPr lang="es-CO" i="1">
                              <a:latin typeface="Cambria Math"/>
                              <a:ea typeface="Cambria Math"/>
                            </a:rPr>
                            <m:t>,1)</m:t>
                          </m:r>
                        </m:e>
                      </m:nary>
                      <m:r>
                        <a:rPr lang="es-CO" i="1">
                          <a:latin typeface="Cambria Math"/>
                          <a:ea typeface="Cambria Math"/>
                        </a:rPr>
                        <m:t>={}</m:t>
                      </m:r>
                    </m:oMath>
                  </m:oMathPara>
                </a14:m>
                <a:endParaRPr lang="es-CO" dirty="0"/>
              </a:p>
              <a:p>
                <a:pPr marL="0" indent="0">
                  <a:buNone/>
                </a:pPr>
                <a:endParaRPr lang="es-CO" dirty="0"/>
              </a:p>
              <a:p>
                <a:pPr marL="0" indent="0">
                  <a:buNone/>
                </a:pPr>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1600200"/>
                <a:ext cx="8229600" cy="4525963"/>
              </a:xfrm>
              <a:blipFill rotWithShape="1">
                <a:blip r:embed="rId2"/>
                <a:stretch>
                  <a:fillRect t="-1617"/>
                </a:stretch>
              </a:blipFill>
            </p:spPr>
            <p:txBody>
              <a:bodyPr/>
              <a:lstStyle/>
              <a:p>
                <a:r>
                  <a:rPr lang="es-ES_tradnl">
                    <a:noFill/>
                  </a:rPr>
                  <a:t> </a:t>
                </a:r>
              </a:p>
            </p:txBody>
          </p:sp>
        </mc:Fallback>
      </mc:AlternateContent>
      <p:pic>
        <p:nvPicPr>
          <p:cNvPr id="5"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88640"/>
            <a:ext cx="5760640" cy="132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23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1600200"/>
                <a:ext cx="8229600" cy="4525963"/>
              </a:xfrm>
            </p:spPr>
            <p:txBody>
              <a:bodyPr/>
              <a:lstStyle/>
              <a:p>
                <a:pPr marL="0" indent="0" algn="ctr">
                  <a:buNone/>
                </a:pPr>
                <a:r>
                  <a:rPr lang="es-CO" dirty="0"/>
                  <a:t>Para el estado </a:t>
                </a:r>
                <a14:m>
                  <m:oMath xmlns:m="http://schemas.openxmlformats.org/officeDocument/2006/math">
                    <m:d>
                      <m:dPr>
                        <m:begChr m:val="{"/>
                        <m:endChr m:val="}"/>
                        <m:ctrlPr>
                          <a:rPr lang="es-CO" i="1" smtClean="0">
                            <a:latin typeface="Cambria Math" panose="02040503050406030204" pitchFamily="18" charset="0"/>
                          </a:rPr>
                        </m:ctrlPr>
                      </m:dPr>
                      <m:e>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e>
                    </m:d>
                  </m:oMath>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1</m:t>
                              </m:r>
                            </m:sub>
                          </m:sSub>
                          <m:r>
                            <a:rPr lang="es-CO" i="1">
                              <a:latin typeface="Cambria Math"/>
                              <a:ea typeface="Cambria Math"/>
                            </a:rPr>
                            <m:t>},0</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i="1">
                              <a:latin typeface="Cambria Math"/>
                              <a:ea typeface="Cambria Math"/>
                            </a:rPr>
                            <m:t>∈</m:t>
                          </m:r>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r>
                                <a:rPr lang="es-CO" i="1" smtClean="0">
                                  <a:latin typeface="Cambria Math"/>
                                </a:rPr>
                                <m:t> </m:t>
                              </m:r>
                            </m:sub>
                          </m:sSub>
                          <m:r>
                            <a:rPr lang="es-CO" i="1">
                              <a:latin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1</m:t>
                              </m:r>
                            </m:sub>
                          </m:sSub>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r>
                            <a:rPr lang="es-CO" b="0" i="1" smtClean="0">
                              <a:latin typeface="Cambria Math"/>
                              <a:ea typeface="Cambria Math"/>
                            </a:rPr>
                            <m:t>𝑝</m:t>
                          </m:r>
                          <m:r>
                            <a:rPr lang="es-CO" i="1">
                              <a:latin typeface="Cambria Math"/>
                              <a:ea typeface="Cambria Math"/>
                            </a:rPr>
                            <m:t>,0)</m:t>
                          </m:r>
                        </m:e>
                      </m:nary>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b="0" i="1" smtClean="0">
                          <a:latin typeface="Cambria Math"/>
                        </a:rPr>
                        <m:t>,</m:t>
                      </m:r>
                      <m:sSub>
                        <m:sSubPr>
                          <m:ctrlPr>
                            <a:rPr lang="es-CO" i="1">
                              <a:latin typeface="Cambria Math" panose="02040503050406030204" pitchFamily="18" charset="0"/>
                            </a:rPr>
                          </m:ctrlPr>
                        </m:sSubPr>
                        <m:e>
                          <m:r>
                            <a:rPr lang="es-CO" i="1">
                              <a:latin typeface="Cambria Math"/>
                            </a:rPr>
                            <m:t>𝑞</m:t>
                          </m:r>
                        </m:e>
                        <m:sub>
                          <m:r>
                            <a:rPr lang="es-CO" b="0" i="1" smtClean="0">
                              <a:latin typeface="Cambria Math"/>
                            </a:rPr>
                            <m:t>1</m:t>
                          </m:r>
                        </m:sub>
                      </m:sSub>
                      <m:r>
                        <a:rPr lang="es-CO" i="1">
                          <a:latin typeface="Cambria Math"/>
                          <a:ea typeface="Cambria Math"/>
                        </a:rPr>
                        <m:t>}</m:t>
                      </m:r>
                    </m:oMath>
                  </m:oMathPara>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1</m:t>
                              </m:r>
                            </m:sub>
                          </m:sSub>
                          <m:r>
                            <a:rPr lang="es-CO" i="1">
                              <a:latin typeface="Cambria Math"/>
                              <a:ea typeface="Cambria Math"/>
                            </a:rPr>
                            <m:t>},1</m:t>
                          </m:r>
                        </m:e>
                      </m:d>
                      <m:r>
                        <a:rPr lang="es-CO" i="1">
                          <a:latin typeface="Cambria Math"/>
                          <a:ea typeface="Cambria Math"/>
                        </a:rPr>
                        <m:t>=</m:t>
                      </m:r>
                      <m:nary>
                        <m:naryPr>
                          <m:chr m:val="⋃"/>
                          <m:supHide m:val="on"/>
                          <m:ctrlPr>
                            <a:rPr lang="es-CO" i="1">
                              <a:latin typeface="Cambria Math" panose="02040503050406030204" pitchFamily="18" charset="0"/>
                              <a:ea typeface="Cambria Math"/>
                            </a:rPr>
                          </m:ctrlPr>
                        </m:naryPr>
                        <m:sub>
                          <m:r>
                            <m:rPr>
                              <m:brk m:alnAt="7"/>
                            </m:rPr>
                            <a:rPr lang="es-CO" i="1">
                              <a:latin typeface="Cambria Math"/>
                              <a:ea typeface="Cambria Math"/>
                            </a:rPr>
                            <m:t>𝑝</m:t>
                          </m:r>
                          <m:r>
                            <a:rPr lang="en-US" i="1">
                              <a:latin typeface="Cambria Math"/>
                              <a:ea typeface="Cambria Math"/>
                            </a:rPr>
                            <m:t>∈</m:t>
                          </m:r>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1</m:t>
                              </m:r>
                            </m:sub>
                          </m:sSub>
                          <m:r>
                            <a:rPr lang="es-CO" i="1">
                              <a:latin typeface="Cambria Math"/>
                              <a:ea typeface="Cambria Math"/>
                            </a:rPr>
                            <m:t>}</m:t>
                          </m:r>
                        </m:sub>
                        <m:sup/>
                        <m:e>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𝑁</m:t>
                              </m:r>
                            </m:sub>
                          </m:sSub>
                          <m:r>
                            <a:rPr lang="es-CO" i="1">
                              <a:latin typeface="Cambria Math"/>
                              <a:ea typeface="Cambria Math"/>
                            </a:rPr>
                            <m:t>(</m:t>
                          </m:r>
                          <m:r>
                            <a:rPr lang="es-CO" b="0" i="1" smtClean="0">
                              <a:latin typeface="Cambria Math"/>
                              <a:ea typeface="Cambria Math"/>
                            </a:rPr>
                            <m:t>𝑝</m:t>
                          </m:r>
                          <m:r>
                            <a:rPr lang="es-CO" i="1">
                              <a:latin typeface="Cambria Math"/>
                              <a:ea typeface="Cambria Math"/>
                            </a:rPr>
                            <m:t>,1)</m:t>
                          </m:r>
                        </m:e>
                      </m:nary>
                      <m:r>
                        <a:rPr lang="es-CO" i="1">
                          <a:latin typeface="Cambria Math"/>
                          <a:ea typeface="Cambria Math"/>
                        </a:rPr>
                        <m:t>={</m:t>
                      </m:r>
                      <m:sSub>
                        <m:sSubPr>
                          <m:ctrlPr>
                            <a:rPr lang="es-CO" i="1">
                              <a:latin typeface="Cambria Math" panose="02040503050406030204" pitchFamily="18" charset="0"/>
                            </a:rPr>
                          </m:ctrlPr>
                        </m:sSubPr>
                        <m:e>
                          <m:r>
                            <a:rPr lang="es-CO" i="1">
                              <a:latin typeface="Cambria Math"/>
                            </a:rPr>
                            <m:t>𝑞</m:t>
                          </m:r>
                        </m:e>
                        <m:sub>
                          <m:r>
                            <a:rPr lang="es-CO" i="1">
                              <a:latin typeface="Cambria Math"/>
                            </a:rPr>
                            <m:t>0</m:t>
                          </m:r>
                        </m:sub>
                      </m:sSub>
                      <m:r>
                        <a:rPr lang="es-CO" i="1">
                          <a:latin typeface="Cambria Math"/>
                          <a:ea typeface="Cambria Math"/>
                        </a:rPr>
                        <m:t>}</m:t>
                      </m:r>
                      <m:r>
                        <a:rPr lang="es-CO" i="1" smtClean="0">
                          <a:latin typeface="Cambria Math"/>
                          <a:ea typeface="Cambria Math"/>
                        </a:rPr>
                        <m:t>⋃</m:t>
                      </m:r>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𝑞</m:t>
                          </m:r>
                        </m:e>
                        <m:sub>
                          <m:r>
                            <a:rPr lang="es-CO" b="0" i="1" smtClean="0">
                              <a:latin typeface="Cambria Math"/>
                              <a:ea typeface="Cambria Math"/>
                            </a:rPr>
                            <m:t>2</m:t>
                          </m:r>
                        </m:sub>
                      </m:sSub>
                      <m:r>
                        <a:rPr lang="es-CO" b="0" i="1" smtClean="0">
                          <a:latin typeface="Cambria Math"/>
                          <a:ea typeface="Cambria Math"/>
                        </a:rPr>
                        <m:t>}</m:t>
                      </m:r>
                    </m:oMath>
                  </m:oMathPara>
                </a14:m>
                <a:endParaRPr lang="es-CO" dirty="0"/>
              </a:p>
              <a:p>
                <a:pPr marL="0" indent="0">
                  <a:buNone/>
                </a:pPr>
                <a:endParaRPr lang="es-CO" dirty="0"/>
              </a:p>
              <a:p>
                <a:pPr marL="0" indent="0">
                  <a:buNone/>
                </a:pPr>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1600200"/>
                <a:ext cx="8229600" cy="4525963"/>
              </a:xfrm>
              <a:blipFill rotWithShape="1">
                <a:blip r:embed="rId2"/>
                <a:stretch>
                  <a:fillRect t="-1617"/>
                </a:stretch>
              </a:blipFill>
            </p:spPr>
            <p:txBody>
              <a:bodyPr/>
              <a:lstStyle/>
              <a:p>
                <a:r>
                  <a:rPr lang="es-ES_tradnl">
                    <a:noFill/>
                  </a:rPr>
                  <a:t> </a:t>
                </a:r>
              </a:p>
            </p:txBody>
          </p:sp>
        </mc:Fallback>
      </mc:AlternateContent>
      <p:pic>
        <p:nvPicPr>
          <p:cNvPr id="5" name="Picture 3"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88640"/>
            <a:ext cx="5760640" cy="132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23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Desktop\Temp\imagenesLP\EjemploUnoAF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88640"/>
            <a:ext cx="5760640" cy="13283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157" y="1772816"/>
            <a:ext cx="6011902"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1669157" y="2636912"/>
            <a:ext cx="601190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28450" y="3933056"/>
            <a:ext cx="601190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763688" y="5373216"/>
            <a:ext cx="601190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763688" y="5805264"/>
            <a:ext cx="601190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763688" y="3573016"/>
            <a:ext cx="601190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58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92" y="2348880"/>
            <a:ext cx="8533714"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F:\Desktop\Temp\imagenesLP\EjemploUnoAF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92" y="613098"/>
            <a:ext cx="7494794"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454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Solución</a:t>
            </a:r>
          </a:p>
        </p:txBody>
      </p:sp>
      <p:sp>
        <p:nvSpPr>
          <p:cNvPr id="4" name="3 Elipse"/>
          <p:cNvSpPr/>
          <p:nvPr/>
        </p:nvSpPr>
        <p:spPr>
          <a:xfrm>
            <a:off x="2077312" y="3424354"/>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CuadroTexto"/>
          <p:cNvSpPr txBox="1"/>
          <p:nvPr/>
        </p:nvSpPr>
        <p:spPr>
          <a:xfrm>
            <a:off x="2109510" y="3563724"/>
            <a:ext cx="615874" cy="369332"/>
          </a:xfrm>
          <a:prstGeom prst="rect">
            <a:avLst/>
          </a:prstGeom>
          <a:noFill/>
        </p:spPr>
        <p:txBody>
          <a:bodyPr wrap="none" rtlCol="0">
            <a:spAutoFit/>
          </a:bodyPr>
          <a:lstStyle/>
          <a:p>
            <a:r>
              <a:rPr lang="es-CO" dirty="0"/>
              <a:t>000r</a:t>
            </a:r>
          </a:p>
        </p:txBody>
      </p:sp>
      <p:cxnSp>
        <p:nvCxnSpPr>
          <p:cNvPr id="7" name="6 Conector recto de flecha"/>
          <p:cNvCxnSpPr>
            <a:endCxn id="4" idx="2"/>
          </p:cNvCxnSpPr>
          <p:nvPr/>
        </p:nvCxnSpPr>
        <p:spPr>
          <a:xfrm>
            <a:off x="1357232" y="3748390"/>
            <a:ext cx="7200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7 Elipse"/>
          <p:cNvSpPr/>
          <p:nvPr/>
        </p:nvSpPr>
        <p:spPr>
          <a:xfrm>
            <a:off x="3203848" y="2420888"/>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3236046" y="2560258"/>
            <a:ext cx="615874" cy="369332"/>
          </a:xfrm>
          <a:prstGeom prst="rect">
            <a:avLst/>
          </a:prstGeom>
          <a:noFill/>
        </p:spPr>
        <p:txBody>
          <a:bodyPr wrap="none" rtlCol="0">
            <a:spAutoFit/>
          </a:bodyPr>
          <a:lstStyle/>
          <a:p>
            <a:r>
              <a:rPr lang="es-CO" dirty="0"/>
              <a:t>011r</a:t>
            </a:r>
          </a:p>
        </p:txBody>
      </p:sp>
      <p:sp>
        <p:nvSpPr>
          <p:cNvPr id="10" name="9 Elipse"/>
          <p:cNvSpPr/>
          <p:nvPr/>
        </p:nvSpPr>
        <p:spPr>
          <a:xfrm>
            <a:off x="3707904" y="3424354"/>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3702772" y="3563724"/>
            <a:ext cx="615874" cy="369332"/>
          </a:xfrm>
          <a:prstGeom prst="rect">
            <a:avLst/>
          </a:prstGeom>
          <a:noFill/>
        </p:spPr>
        <p:txBody>
          <a:bodyPr wrap="none" rtlCol="0">
            <a:spAutoFit/>
          </a:bodyPr>
          <a:lstStyle/>
          <a:p>
            <a:r>
              <a:rPr lang="es-CO" dirty="0"/>
              <a:t>100r</a:t>
            </a:r>
          </a:p>
        </p:txBody>
      </p:sp>
      <p:cxnSp>
        <p:nvCxnSpPr>
          <p:cNvPr id="14" name="13 Conector recto de flecha"/>
          <p:cNvCxnSpPr>
            <a:stCxn id="4" idx="6"/>
            <a:endCxn id="8" idx="3"/>
          </p:cNvCxnSpPr>
          <p:nvPr/>
        </p:nvCxnSpPr>
        <p:spPr>
          <a:xfrm flipV="1">
            <a:off x="2725384" y="2974052"/>
            <a:ext cx="573372" cy="7743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a:stCxn id="4" idx="6"/>
            <a:endCxn id="11" idx="1"/>
          </p:cNvCxnSpPr>
          <p:nvPr/>
        </p:nvCxnSpPr>
        <p:spPr>
          <a:xfrm>
            <a:off x="2725384" y="3748390"/>
            <a:ext cx="97738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rot="18338104">
            <a:off x="2736684" y="3082898"/>
            <a:ext cx="309700" cy="369332"/>
          </a:xfrm>
          <a:prstGeom prst="rect">
            <a:avLst/>
          </a:prstGeom>
          <a:noFill/>
        </p:spPr>
        <p:txBody>
          <a:bodyPr wrap="none" rtlCol="0">
            <a:spAutoFit/>
          </a:bodyPr>
          <a:lstStyle/>
          <a:p>
            <a:r>
              <a:rPr lang="es-CO" dirty="0"/>
              <a:t>B</a:t>
            </a:r>
          </a:p>
        </p:txBody>
      </p:sp>
      <p:sp>
        <p:nvSpPr>
          <p:cNvPr id="25" name="24 CuadroTexto"/>
          <p:cNvSpPr txBox="1"/>
          <p:nvPr/>
        </p:nvSpPr>
        <p:spPr>
          <a:xfrm>
            <a:off x="2915816" y="3429000"/>
            <a:ext cx="542200" cy="369332"/>
          </a:xfrm>
          <a:prstGeom prst="rect">
            <a:avLst/>
          </a:prstGeom>
          <a:noFill/>
        </p:spPr>
        <p:txBody>
          <a:bodyPr wrap="none" rtlCol="0">
            <a:spAutoFit/>
          </a:bodyPr>
          <a:lstStyle/>
          <a:p>
            <a:r>
              <a:rPr lang="es-CO" dirty="0"/>
              <a:t>A, E</a:t>
            </a:r>
          </a:p>
        </p:txBody>
      </p:sp>
      <mc:AlternateContent xmlns:mc="http://schemas.openxmlformats.org/markup-compatibility/2006" xmlns:a14="http://schemas.microsoft.com/office/drawing/2010/main">
        <mc:Choice Requires="a14">
          <p:sp>
            <p:nvSpPr>
              <p:cNvPr id="27" name="26 CuadroTexto"/>
              <p:cNvSpPr txBox="1"/>
              <p:nvPr/>
            </p:nvSpPr>
            <p:spPr>
              <a:xfrm>
                <a:off x="4932040" y="1235368"/>
                <a:ext cx="3960440" cy="1323439"/>
              </a:xfrm>
              <a:prstGeom prst="rect">
                <a:avLst/>
              </a:prstGeom>
              <a:noFill/>
            </p:spPr>
            <p:txBody>
              <a:bodyPr wrap="square" rtlCol="0">
                <a:spAutoFit/>
              </a:bodyPr>
              <a:lstStyle/>
              <a:p>
                <a:r>
                  <a:rPr lang="es-CO" sz="2000" dirty="0"/>
                  <a:t>Se introducen 3 nuevas entradas:</a:t>
                </a:r>
              </a:p>
              <a:p>
                <a:pPr marL="742950" lvl="1" indent="-285750">
                  <a:buFont typeface="Arial" pitchFamily="34" charset="0"/>
                  <a:buChar char="•"/>
                </a:pPr>
                <a:r>
                  <a:rPr lang="es-CO" sz="2000" dirty="0"/>
                  <a:t>E: Modificar </a:t>
                </a:r>
                <a14:m>
                  <m:oMath xmlns:m="http://schemas.openxmlformats.org/officeDocument/2006/math">
                    <m:sSub>
                      <m:sSubPr>
                        <m:ctrlPr>
                          <a:rPr lang="es-CO" sz="2000" i="1" smtClean="0">
                            <a:latin typeface="Cambria Math" panose="02040503050406030204" pitchFamily="18" charset="0"/>
                          </a:rPr>
                        </m:ctrlPr>
                      </m:sSubPr>
                      <m:e>
                        <m:r>
                          <a:rPr lang="es-CO" sz="2000" b="0" i="1" smtClean="0">
                            <a:latin typeface="Cambria Math"/>
                          </a:rPr>
                          <m:t>𝑥</m:t>
                        </m:r>
                      </m:e>
                      <m:sub>
                        <m:r>
                          <a:rPr lang="es-CO" sz="2000" b="0" i="1" smtClean="0">
                            <a:latin typeface="Cambria Math"/>
                          </a:rPr>
                          <m:t>1</m:t>
                        </m:r>
                      </m:sub>
                    </m:sSub>
                  </m:oMath>
                </a14:m>
                <a:endParaRPr lang="es-CO" sz="2000" dirty="0"/>
              </a:p>
              <a:p>
                <a:pPr marL="742950" lvl="1" indent="-285750">
                  <a:buFont typeface="Arial" pitchFamily="34" charset="0"/>
                  <a:buChar char="•"/>
                </a:pPr>
                <a:r>
                  <a:rPr lang="es-CO" sz="2000" dirty="0"/>
                  <a:t>F: Modificar </a:t>
                </a:r>
                <a14:m>
                  <m:oMath xmlns:m="http://schemas.openxmlformats.org/officeDocument/2006/math">
                    <m:sSub>
                      <m:sSubPr>
                        <m:ctrlPr>
                          <a:rPr lang="es-CO" sz="2000" i="1" smtClean="0">
                            <a:latin typeface="Cambria Math" panose="02040503050406030204" pitchFamily="18" charset="0"/>
                          </a:rPr>
                        </m:ctrlPr>
                      </m:sSubPr>
                      <m:e>
                        <m:r>
                          <a:rPr lang="es-CO" sz="2000" b="0" i="1" smtClean="0">
                            <a:latin typeface="Cambria Math"/>
                          </a:rPr>
                          <m:t>𝑥</m:t>
                        </m:r>
                      </m:e>
                      <m:sub>
                        <m:r>
                          <a:rPr lang="es-CO" sz="2000" b="0" i="1" smtClean="0">
                            <a:latin typeface="Cambria Math"/>
                          </a:rPr>
                          <m:t>2</m:t>
                        </m:r>
                      </m:sub>
                    </m:sSub>
                  </m:oMath>
                </a14:m>
                <a:endParaRPr lang="es-CO" sz="2000" dirty="0"/>
              </a:p>
              <a:p>
                <a:pPr marL="742950" lvl="1" indent="-285750">
                  <a:buFont typeface="Arial" pitchFamily="34" charset="0"/>
                  <a:buChar char="•"/>
                </a:pPr>
                <a:r>
                  <a:rPr lang="es-CO" sz="2000" dirty="0"/>
                  <a:t>G: Modificar </a:t>
                </a:r>
                <a14:m>
                  <m:oMath xmlns:m="http://schemas.openxmlformats.org/officeDocument/2006/math">
                    <m:sSub>
                      <m:sSubPr>
                        <m:ctrlPr>
                          <a:rPr lang="es-CO" sz="2000" i="1" smtClean="0">
                            <a:latin typeface="Cambria Math" panose="02040503050406030204" pitchFamily="18" charset="0"/>
                          </a:rPr>
                        </m:ctrlPr>
                      </m:sSubPr>
                      <m:e>
                        <m:r>
                          <a:rPr lang="es-CO" sz="2000" b="0" i="1" smtClean="0">
                            <a:latin typeface="Cambria Math"/>
                          </a:rPr>
                          <m:t>𝑥</m:t>
                        </m:r>
                      </m:e>
                      <m:sub>
                        <m:r>
                          <a:rPr lang="es-CO" sz="2000" b="0" i="1" smtClean="0">
                            <a:latin typeface="Cambria Math"/>
                          </a:rPr>
                          <m:t>3</m:t>
                        </m:r>
                      </m:sub>
                    </m:sSub>
                  </m:oMath>
                </a14:m>
                <a:endParaRPr lang="es-CO" sz="2000" dirty="0"/>
              </a:p>
            </p:txBody>
          </p:sp>
        </mc:Choice>
        <mc:Fallback xmlns="">
          <p:sp>
            <p:nvSpPr>
              <p:cNvPr id="27" name="26 CuadroTexto"/>
              <p:cNvSpPr txBox="1">
                <a:spLocks noRot="1" noChangeAspect="1" noMove="1" noResize="1" noEditPoints="1" noAdjustHandles="1" noChangeArrowheads="1" noChangeShapeType="1" noTextEdit="1"/>
              </p:cNvSpPr>
              <p:nvPr/>
            </p:nvSpPr>
            <p:spPr>
              <a:xfrm>
                <a:off x="4932040" y="1235368"/>
                <a:ext cx="3960440" cy="1323439"/>
              </a:xfrm>
              <a:prstGeom prst="rect">
                <a:avLst/>
              </a:prstGeom>
              <a:blipFill rotWithShape="1">
                <a:blip r:embed="rId3"/>
                <a:stretch>
                  <a:fillRect l="-1538" t="-2304" b="-7373"/>
                </a:stretch>
              </a:blipFill>
            </p:spPr>
            <p:txBody>
              <a:bodyPr/>
              <a:lstStyle/>
              <a:p>
                <a:r>
                  <a:rPr lang="es-CO">
                    <a:noFill/>
                  </a:rPr>
                  <a:t> </a:t>
                </a:r>
              </a:p>
            </p:txBody>
          </p:sp>
        </mc:Fallback>
      </mc:AlternateContent>
      <p:sp>
        <p:nvSpPr>
          <p:cNvPr id="28" name="27 Elipse"/>
          <p:cNvSpPr/>
          <p:nvPr/>
        </p:nvSpPr>
        <p:spPr>
          <a:xfrm>
            <a:off x="2051720" y="465313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CuadroTexto"/>
          <p:cNvSpPr txBox="1"/>
          <p:nvPr/>
        </p:nvSpPr>
        <p:spPr>
          <a:xfrm>
            <a:off x="2083918" y="4792506"/>
            <a:ext cx="615874" cy="369332"/>
          </a:xfrm>
          <a:prstGeom prst="rect">
            <a:avLst/>
          </a:prstGeom>
          <a:noFill/>
        </p:spPr>
        <p:txBody>
          <a:bodyPr wrap="none" rtlCol="0">
            <a:spAutoFit/>
          </a:bodyPr>
          <a:lstStyle/>
          <a:p>
            <a:r>
              <a:rPr lang="es-CO" dirty="0"/>
              <a:t>010r</a:t>
            </a:r>
          </a:p>
        </p:txBody>
      </p:sp>
      <p:cxnSp>
        <p:nvCxnSpPr>
          <p:cNvPr id="32" name="31 Conector recto de flecha"/>
          <p:cNvCxnSpPr>
            <a:stCxn id="4" idx="4"/>
            <a:endCxn id="28" idx="0"/>
          </p:cNvCxnSpPr>
          <p:nvPr/>
        </p:nvCxnSpPr>
        <p:spPr>
          <a:xfrm flipH="1">
            <a:off x="2375756" y="4072426"/>
            <a:ext cx="25592" cy="58071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37 Elipse"/>
          <p:cNvSpPr/>
          <p:nvPr/>
        </p:nvSpPr>
        <p:spPr>
          <a:xfrm>
            <a:off x="2123728" y="2204864"/>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38 CuadroTexto"/>
          <p:cNvSpPr txBox="1"/>
          <p:nvPr/>
        </p:nvSpPr>
        <p:spPr>
          <a:xfrm>
            <a:off x="2155926" y="2344234"/>
            <a:ext cx="615874" cy="369332"/>
          </a:xfrm>
          <a:prstGeom prst="rect">
            <a:avLst/>
          </a:prstGeom>
          <a:noFill/>
        </p:spPr>
        <p:txBody>
          <a:bodyPr wrap="none" rtlCol="0">
            <a:spAutoFit/>
          </a:bodyPr>
          <a:lstStyle/>
          <a:p>
            <a:r>
              <a:rPr lang="es-CO" dirty="0"/>
              <a:t>001r</a:t>
            </a:r>
          </a:p>
        </p:txBody>
      </p:sp>
      <p:cxnSp>
        <p:nvCxnSpPr>
          <p:cNvPr id="40" name="39 Conector recto de flecha"/>
          <p:cNvCxnSpPr>
            <a:stCxn id="4" idx="0"/>
            <a:endCxn id="38" idx="4"/>
          </p:cNvCxnSpPr>
          <p:nvPr/>
        </p:nvCxnSpPr>
        <p:spPr>
          <a:xfrm flipV="1">
            <a:off x="2401348" y="2852936"/>
            <a:ext cx="46416" cy="571418"/>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rot="16200000">
            <a:off x="2133832" y="3034120"/>
            <a:ext cx="330540" cy="369332"/>
          </a:xfrm>
          <a:prstGeom prst="rect">
            <a:avLst/>
          </a:prstGeom>
          <a:noFill/>
        </p:spPr>
        <p:txBody>
          <a:bodyPr wrap="none" rtlCol="0">
            <a:spAutoFit/>
          </a:bodyPr>
          <a:lstStyle/>
          <a:p>
            <a:r>
              <a:rPr lang="es-CO" dirty="0"/>
              <a:t>G</a:t>
            </a:r>
          </a:p>
        </p:txBody>
      </p:sp>
      <p:sp>
        <p:nvSpPr>
          <p:cNvPr id="44" name="43 CuadroTexto"/>
          <p:cNvSpPr txBox="1"/>
          <p:nvPr/>
        </p:nvSpPr>
        <p:spPr>
          <a:xfrm rot="5400000">
            <a:off x="2369894" y="4096605"/>
            <a:ext cx="290464" cy="369332"/>
          </a:xfrm>
          <a:prstGeom prst="rect">
            <a:avLst/>
          </a:prstGeom>
          <a:noFill/>
        </p:spPr>
        <p:txBody>
          <a:bodyPr wrap="none" rtlCol="0">
            <a:spAutoFit/>
          </a:bodyPr>
          <a:lstStyle/>
          <a:p>
            <a:r>
              <a:rPr lang="es-CO" dirty="0"/>
              <a:t>F</a:t>
            </a:r>
          </a:p>
        </p:txBody>
      </p:sp>
      <p:sp>
        <p:nvSpPr>
          <p:cNvPr id="45" name="44 Elipse"/>
          <p:cNvSpPr/>
          <p:nvPr/>
        </p:nvSpPr>
        <p:spPr>
          <a:xfrm>
            <a:off x="5081188" y="338405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45 CuadroTexto"/>
          <p:cNvSpPr txBox="1"/>
          <p:nvPr/>
        </p:nvSpPr>
        <p:spPr>
          <a:xfrm>
            <a:off x="5076056" y="3523426"/>
            <a:ext cx="615874" cy="369332"/>
          </a:xfrm>
          <a:prstGeom prst="rect">
            <a:avLst/>
          </a:prstGeom>
          <a:noFill/>
        </p:spPr>
        <p:txBody>
          <a:bodyPr wrap="none" rtlCol="0">
            <a:spAutoFit/>
          </a:bodyPr>
          <a:lstStyle/>
          <a:p>
            <a:r>
              <a:rPr lang="es-CO" dirty="0"/>
              <a:t>111r</a:t>
            </a:r>
          </a:p>
        </p:txBody>
      </p:sp>
      <p:sp>
        <p:nvSpPr>
          <p:cNvPr id="49" name="48 Elipse"/>
          <p:cNvSpPr/>
          <p:nvPr/>
        </p:nvSpPr>
        <p:spPr>
          <a:xfrm>
            <a:off x="4698591" y="4397513"/>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49 CuadroTexto"/>
          <p:cNvSpPr txBox="1"/>
          <p:nvPr/>
        </p:nvSpPr>
        <p:spPr>
          <a:xfrm>
            <a:off x="4693459" y="4536883"/>
            <a:ext cx="615874" cy="369332"/>
          </a:xfrm>
          <a:prstGeom prst="rect">
            <a:avLst/>
          </a:prstGeom>
          <a:noFill/>
        </p:spPr>
        <p:txBody>
          <a:bodyPr wrap="none" rtlCol="0">
            <a:spAutoFit/>
          </a:bodyPr>
          <a:lstStyle/>
          <a:p>
            <a:r>
              <a:rPr lang="es-CO" dirty="0"/>
              <a:t>110r</a:t>
            </a:r>
          </a:p>
        </p:txBody>
      </p:sp>
      <p:cxnSp>
        <p:nvCxnSpPr>
          <p:cNvPr id="52" name="51 Conector curvado"/>
          <p:cNvCxnSpPr>
            <a:stCxn id="10" idx="4"/>
            <a:endCxn id="4" idx="6"/>
          </p:cNvCxnSpPr>
          <p:nvPr/>
        </p:nvCxnSpPr>
        <p:spPr>
          <a:xfrm rot="5400000" flipH="1">
            <a:off x="3216644" y="3257130"/>
            <a:ext cx="324036" cy="1306556"/>
          </a:xfrm>
          <a:prstGeom prst="curvedConnector4">
            <a:avLst>
              <a:gd name="adj1" fmla="val -70548"/>
              <a:gd name="adj2" fmla="val 4665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53 CuadroTexto"/>
          <p:cNvSpPr txBox="1"/>
          <p:nvPr/>
        </p:nvSpPr>
        <p:spPr>
          <a:xfrm>
            <a:off x="3542762" y="3995772"/>
            <a:ext cx="296876" cy="369332"/>
          </a:xfrm>
          <a:prstGeom prst="rect">
            <a:avLst/>
          </a:prstGeom>
          <a:noFill/>
        </p:spPr>
        <p:txBody>
          <a:bodyPr wrap="none" rtlCol="0">
            <a:spAutoFit/>
          </a:bodyPr>
          <a:lstStyle/>
          <a:p>
            <a:r>
              <a:rPr lang="es-CO" dirty="0"/>
              <a:t>E</a:t>
            </a:r>
          </a:p>
        </p:txBody>
      </p:sp>
      <p:sp>
        <p:nvSpPr>
          <p:cNvPr id="55" name="54 Elipse"/>
          <p:cNvSpPr/>
          <p:nvPr/>
        </p:nvSpPr>
        <p:spPr>
          <a:xfrm>
            <a:off x="3862865" y="479250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55 CuadroTexto"/>
          <p:cNvSpPr txBox="1"/>
          <p:nvPr/>
        </p:nvSpPr>
        <p:spPr>
          <a:xfrm>
            <a:off x="3857733" y="4931876"/>
            <a:ext cx="615874" cy="369332"/>
          </a:xfrm>
          <a:prstGeom prst="rect">
            <a:avLst/>
          </a:prstGeom>
          <a:noFill/>
        </p:spPr>
        <p:txBody>
          <a:bodyPr wrap="none" rtlCol="0">
            <a:spAutoFit/>
          </a:bodyPr>
          <a:lstStyle/>
          <a:p>
            <a:r>
              <a:rPr lang="es-CO" dirty="0"/>
              <a:t>101r</a:t>
            </a:r>
          </a:p>
        </p:txBody>
      </p:sp>
      <p:cxnSp>
        <p:nvCxnSpPr>
          <p:cNvPr id="60" name="59 Conector recto de flecha"/>
          <p:cNvCxnSpPr>
            <a:stCxn id="10" idx="6"/>
            <a:endCxn id="45" idx="2"/>
          </p:cNvCxnSpPr>
          <p:nvPr/>
        </p:nvCxnSpPr>
        <p:spPr>
          <a:xfrm flipV="1">
            <a:off x="4355976" y="3708092"/>
            <a:ext cx="725212" cy="4029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62 Conector recto de flecha"/>
          <p:cNvCxnSpPr>
            <a:stCxn id="10" idx="6"/>
            <a:endCxn id="49" idx="1"/>
          </p:cNvCxnSpPr>
          <p:nvPr/>
        </p:nvCxnSpPr>
        <p:spPr>
          <a:xfrm>
            <a:off x="4355976" y="3748390"/>
            <a:ext cx="437523" cy="7440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66 Conector recto de flecha"/>
          <p:cNvCxnSpPr>
            <a:stCxn id="10" idx="6"/>
            <a:endCxn id="55" idx="0"/>
          </p:cNvCxnSpPr>
          <p:nvPr/>
        </p:nvCxnSpPr>
        <p:spPr>
          <a:xfrm flipH="1">
            <a:off x="4186901" y="3748390"/>
            <a:ext cx="169075" cy="104411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69 CuadroTexto"/>
          <p:cNvSpPr txBox="1"/>
          <p:nvPr/>
        </p:nvSpPr>
        <p:spPr>
          <a:xfrm rot="19724593">
            <a:off x="3173411" y="4492736"/>
            <a:ext cx="317716" cy="369332"/>
          </a:xfrm>
          <a:prstGeom prst="rect">
            <a:avLst/>
          </a:prstGeom>
          <a:noFill/>
        </p:spPr>
        <p:txBody>
          <a:bodyPr wrap="none" rtlCol="0">
            <a:spAutoFit/>
          </a:bodyPr>
          <a:lstStyle/>
          <a:p>
            <a:r>
              <a:rPr lang="es-CO" dirty="0"/>
              <a:t>A</a:t>
            </a:r>
          </a:p>
        </p:txBody>
      </p:sp>
      <p:sp>
        <p:nvSpPr>
          <p:cNvPr id="71" name="70 CuadroTexto"/>
          <p:cNvSpPr txBox="1"/>
          <p:nvPr/>
        </p:nvSpPr>
        <p:spPr>
          <a:xfrm>
            <a:off x="4572000" y="3419708"/>
            <a:ext cx="309700" cy="369332"/>
          </a:xfrm>
          <a:prstGeom prst="rect">
            <a:avLst/>
          </a:prstGeom>
          <a:noFill/>
        </p:spPr>
        <p:txBody>
          <a:bodyPr wrap="none" rtlCol="0">
            <a:spAutoFit/>
          </a:bodyPr>
          <a:lstStyle/>
          <a:p>
            <a:r>
              <a:rPr lang="es-CO" dirty="0"/>
              <a:t>B</a:t>
            </a:r>
          </a:p>
        </p:txBody>
      </p:sp>
      <p:sp>
        <p:nvSpPr>
          <p:cNvPr id="73" name="72 CuadroTexto"/>
          <p:cNvSpPr txBox="1"/>
          <p:nvPr/>
        </p:nvSpPr>
        <p:spPr>
          <a:xfrm rot="3855783">
            <a:off x="4584173" y="3919106"/>
            <a:ext cx="290464" cy="369332"/>
          </a:xfrm>
          <a:prstGeom prst="rect">
            <a:avLst/>
          </a:prstGeom>
          <a:noFill/>
        </p:spPr>
        <p:txBody>
          <a:bodyPr wrap="none" rtlCol="0">
            <a:spAutoFit/>
          </a:bodyPr>
          <a:lstStyle/>
          <a:p>
            <a:r>
              <a:rPr lang="es-CO" dirty="0"/>
              <a:t>F</a:t>
            </a:r>
          </a:p>
        </p:txBody>
      </p:sp>
      <p:sp>
        <p:nvSpPr>
          <p:cNvPr id="74" name="73 CuadroTexto"/>
          <p:cNvSpPr txBox="1"/>
          <p:nvPr/>
        </p:nvSpPr>
        <p:spPr>
          <a:xfrm rot="5980188">
            <a:off x="4196927" y="4234275"/>
            <a:ext cx="330540" cy="369332"/>
          </a:xfrm>
          <a:prstGeom prst="rect">
            <a:avLst/>
          </a:prstGeom>
          <a:noFill/>
        </p:spPr>
        <p:txBody>
          <a:bodyPr wrap="none" rtlCol="0">
            <a:spAutoFit/>
          </a:bodyPr>
          <a:lstStyle/>
          <a:p>
            <a:r>
              <a:rPr lang="es-CO" dirty="0"/>
              <a:t>G</a:t>
            </a:r>
          </a:p>
        </p:txBody>
      </p:sp>
      <p:cxnSp>
        <p:nvCxnSpPr>
          <p:cNvPr id="100" name="99 Conector curvado"/>
          <p:cNvCxnSpPr>
            <a:stCxn id="10" idx="4"/>
            <a:endCxn id="29" idx="3"/>
          </p:cNvCxnSpPr>
          <p:nvPr/>
        </p:nvCxnSpPr>
        <p:spPr>
          <a:xfrm rot="5400000">
            <a:off x="2913493" y="3858725"/>
            <a:ext cx="904746" cy="1332148"/>
          </a:xfrm>
          <a:prstGeom prst="curvedConnector2">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 name="101 Conector curvado"/>
          <p:cNvCxnSpPr>
            <a:stCxn id="38" idx="1"/>
            <a:endCxn id="55" idx="4"/>
          </p:cNvCxnSpPr>
          <p:nvPr/>
        </p:nvCxnSpPr>
        <p:spPr>
          <a:xfrm rot="16200000" flipH="1">
            <a:off x="1632365" y="2886043"/>
            <a:ext cx="3140806" cy="1968265"/>
          </a:xfrm>
          <a:prstGeom prst="curvedConnector5">
            <a:avLst>
              <a:gd name="adj1" fmla="val -7278"/>
              <a:gd name="adj2" fmla="val -85293"/>
              <a:gd name="adj3" fmla="val 107278"/>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4" name="103 CuadroTexto"/>
          <p:cNvSpPr txBox="1"/>
          <p:nvPr/>
        </p:nvSpPr>
        <p:spPr>
          <a:xfrm rot="4276798">
            <a:off x="474619" y="3958112"/>
            <a:ext cx="542200" cy="369332"/>
          </a:xfrm>
          <a:prstGeom prst="rect">
            <a:avLst/>
          </a:prstGeom>
          <a:noFill/>
        </p:spPr>
        <p:txBody>
          <a:bodyPr wrap="none" rtlCol="0">
            <a:spAutoFit/>
          </a:bodyPr>
          <a:lstStyle/>
          <a:p>
            <a:r>
              <a:rPr lang="es-CO" dirty="0"/>
              <a:t>A, E</a:t>
            </a:r>
          </a:p>
        </p:txBody>
      </p:sp>
      <p:sp>
        <p:nvSpPr>
          <p:cNvPr id="105" name="104 Elipse"/>
          <p:cNvSpPr/>
          <p:nvPr/>
        </p:nvSpPr>
        <p:spPr>
          <a:xfrm>
            <a:off x="4300832" y="1925836"/>
            <a:ext cx="648072" cy="648072"/>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 name="105 CuadroTexto"/>
          <p:cNvSpPr txBox="1"/>
          <p:nvPr/>
        </p:nvSpPr>
        <p:spPr>
          <a:xfrm>
            <a:off x="4333030" y="2065206"/>
            <a:ext cx="646331" cy="369332"/>
          </a:xfrm>
          <a:prstGeom prst="rect">
            <a:avLst/>
          </a:prstGeom>
          <a:noFill/>
        </p:spPr>
        <p:txBody>
          <a:bodyPr wrap="none" rtlCol="0">
            <a:spAutoFit/>
          </a:bodyPr>
          <a:lstStyle/>
          <a:p>
            <a:r>
              <a:rPr lang="es-CO" dirty="0"/>
              <a:t>000a</a:t>
            </a:r>
          </a:p>
        </p:txBody>
      </p:sp>
      <p:cxnSp>
        <p:nvCxnSpPr>
          <p:cNvPr id="108" name="107 Conector curvado"/>
          <p:cNvCxnSpPr>
            <a:stCxn id="38" idx="7"/>
            <a:endCxn id="105" idx="1"/>
          </p:cNvCxnSpPr>
          <p:nvPr/>
        </p:nvCxnSpPr>
        <p:spPr>
          <a:xfrm rot="5400000" flipH="1" flipV="1">
            <a:off x="3396802" y="1300834"/>
            <a:ext cx="279028" cy="1718848"/>
          </a:xfrm>
          <a:prstGeom prst="curvedConnector3">
            <a:avLst>
              <a:gd name="adj1" fmla="val 21594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108 CuadroTexto"/>
          <p:cNvSpPr txBox="1"/>
          <p:nvPr/>
        </p:nvSpPr>
        <p:spPr>
          <a:xfrm>
            <a:off x="3543054" y="1678464"/>
            <a:ext cx="309700" cy="369332"/>
          </a:xfrm>
          <a:prstGeom prst="rect">
            <a:avLst/>
          </a:prstGeom>
          <a:noFill/>
        </p:spPr>
        <p:txBody>
          <a:bodyPr wrap="none" rtlCol="0">
            <a:spAutoFit/>
          </a:bodyPr>
          <a:lstStyle/>
          <a:p>
            <a:r>
              <a:rPr lang="es-CO" dirty="0"/>
              <a:t>B</a:t>
            </a:r>
          </a:p>
        </p:txBody>
      </p:sp>
      <p:cxnSp>
        <p:nvCxnSpPr>
          <p:cNvPr id="110" name="109 Conector recto de flecha"/>
          <p:cNvCxnSpPr>
            <a:stCxn id="38" idx="6"/>
            <a:endCxn id="8" idx="2"/>
          </p:cNvCxnSpPr>
          <p:nvPr/>
        </p:nvCxnSpPr>
        <p:spPr>
          <a:xfrm>
            <a:off x="2771800" y="2528900"/>
            <a:ext cx="432048" cy="216024"/>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3" name="112 CuadroTexto"/>
          <p:cNvSpPr txBox="1"/>
          <p:nvPr/>
        </p:nvSpPr>
        <p:spPr>
          <a:xfrm rot="1874345">
            <a:off x="2918521" y="2363051"/>
            <a:ext cx="290464" cy="369332"/>
          </a:xfrm>
          <a:prstGeom prst="rect">
            <a:avLst/>
          </a:prstGeom>
          <a:noFill/>
        </p:spPr>
        <p:txBody>
          <a:bodyPr wrap="none" rtlCol="0">
            <a:spAutoFit/>
          </a:bodyPr>
          <a:lstStyle/>
          <a:p>
            <a:r>
              <a:rPr lang="es-CO" dirty="0"/>
              <a:t>F</a:t>
            </a:r>
          </a:p>
        </p:txBody>
      </p:sp>
      <p:sp>
        <p:nvSpPr>
          <p:cNvPr id="121" name="120 Elipse"/>
          <p:cNvSpPr/>
          <p:nvPr/>
        </p:nvSpPr>
        <p:spPr>
          <a:xfrm>
            <a:off x="5250529" y="5436103"/>
            <a:ext cx="648072" cy="648072"/>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 name="121 CuadroTexto"/>
          <p:cNvSpPr txBox="1"/>
          <p:nvPr/>
        </p:nvSpPr>
        <p:spPr>
          <a:xfrm>
            <a:off x="5282727" y="5575473"/>
            <a:ext cx="646331" cy="369332"/>
          </a:xfrm>
          <a:prstGeom prst="rect">
            <a:avLst/>
          </a:prstGeom>
          <a:noFill/>
        </p:spPr>
        <p:txBody>
          <a:bodyPr wrap="none" rtlCol="0">
            <a:spAutoFit/>
          </a:bodyPr>
          <a:lstStyle/>
          <a:p>
            <a:r>
              <a:rPr lang="es-CO" dirty="0"/>
              <a:t>001a</a:t>
            </a:r>
          </a:p>
        </p:txBody>
      </p:sp>
      <p:cxnSp>
        <p:nvCxnSpPr>
          <p:cNvPr id="124" name="123 Conector curvado"/>
          <p:cNvCxnSpPr>
            <a:stCxn id="28" idx="4"/>
            <a:endCxn id="122" idx="1"/>
          </p:cNvCxnSpPr>
          <p:nvPr/>
        </p:nvCxnSpPr>
        <p:spPr>
          <a:xfrm rot="16200000" flipH="1">
            <a:off x="3599776" y="4077187"/>
            <a:ext cx="458931" cy="2906971"/>
          </a:xfrm>
          <a:prstGeom prst="curved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124 CuadroTexto"/>
          <p:cNvSpPr txBox="1"/>
          <p:nvPr/>
        </p:nvSpPr>
        <p:spPr>
          <a:xfrm>
            <a:off x="4644008" y="5445224"/>
            <a:ext cx="309700" cy="369332"/>
          </a:xfrm>
          <a:prstGeom prst="rect">
            <a:avLst/>
          </a:prstGeom>
          <a:noFill/>
        </p:spPr>
        <p:txBody>
          <a:bodyPr wrap="none" rtlCol="0">
            <a:spAutoFit/>
          </a:bodyPr>
          <a:lstStyle/>
          <a:p>
            <a:r>
              <a:rPr lang="es-CO" dirty="0"/>
              <a:t>B</a:t>
            </a:r>
          </a:p>
        </p:txBody>
      </p:sp>
      <p:cxnSp>
        <p:nvCxnSpPr>
          <p:cNvPr id="127" name="126 Conector curvado"/>
          <p:cNvCxnSpPr>
            <a:stCxn id="28" idx="3"/>
            <a:endCxn id="49" idx="6"/>
          </p:cNvCxnSpPr>
          <p:nvPr/>
        </p:nvCxnSpPr>
        <p:spPr>
          <a:xfrm rot="5400000" flipH="1" flipV="1">
            <a:off x="3504269" y="3363907"/>
            <a:ext cx="484751" cy="3200035"/>
          </a:xfrm>
          <a:prstGeom prst="curvedConnector4">
            <a:avLst>
              <a:gd name="adj1" fmla="val -286023"/>
              <a:gd name="adj2" fmla="val 138219"/>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0" name="129 CuadroTexto"/>
          <p:cNvSpPr txBox="1"/>
          <p:nvPr/>
        </p:nvSpPr>
        <p:spPr>
          <a:xfrm>
            <a:off x="4152394" y="6309320"/>
            <a:ext cx="296876" cy="369332"/>
          </a:xfrm>
          <a:prstGeom prst="rect">
            <a:avLst/>
          </a:prstGeom>
          <a:noFill/>
        </p:spPr>
        <p:txBody>
          <a:bodyPr wrap="none" rtlCol="0">
            <a:spAutoFit/>
          </a:bodyPr>
          <a:lstStyle/>
          <a:p>
            <a:r>
              <a:rPr lang="es-CO" dirty="0"/>
              <a:t>E</a:t>
            </a:r>
          </a:p>
        </p:txBody>
      </p:sp>
      <p:cxnSp>
        <p:nvCxnSpPr>
          <p:cNvPr id="132" name="131 Conector curvado"/>
          <p:cNvCxnSpPr>
            <a:stCxn id="28" idx="2"/>
            <a:endCxn id="8" idx="0"/>
          </p:cNvCxnSpPr>
          <p:nvPr/>
        </p:nvCxnSpPr>
        <p:spPr>
          <a:xfrm rot="10800000" flipH="1">
            <a:off x="2051720" y="2420888"/>
            <a:ext cx="1476164" cy="2556284"/>
          </a:xfrm>
          <a:prstGeom prst="curvedConnector4">
            <a:avLst>
              <a:gd name="adj1" fmla="val -78205"/>
              <a:gd name="adj2" fmla="val 146502"/>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5" name="134 CuadroTexto"/>
          <p:cNvSpPr txBox="1"/>
          <p:nvPr/>
        </p:nvSpPr>
        <p:spPr>
          <a:xfrm rot="2999953">
            <a:off x="1414066" y="4437112"/>
            <a:ext cx="330540" cy="369332"/>
          </a:xfrm>
          <a:prstGeom prst="rect">
            <a:avLst/>
          </a:prstGeom>
          <a:noFill/>
        </p:spPr>
        <p:txBody>
          <a:bodyPr wrap="none" rtlCol="0">
            <a:spAutoFit/>
          </a:bodyPr>
          <a:lstStyle/>
          <a:p>
            <a:r>
              <a:rPr lang="es-CO" dirty="0"/>
              <a:t>G</a:t>
            </a:r>
          </a:p>
        </p:txBody>
      </p:sp>
      <p:cxnSp>
        <p:nvCxnSpPr>
          <p:cNvPr id="136" name="135 Conector recto de flecha"/>
          <p:cNvCxnSpPr>
            <a:stCxn id="8" idx="5"/>
            <a:endCxn id="45" idx="1"/>
          </p:cNvCxnSpPr>
          <p:nvPr/>
        </p:nvCxnSpPr>
        <p:spPr>
          <a:xfrm>
            <a:off x="3757012" y="2974052"/>
            <a:ext cx="1419084" cy="5049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138 CuadroTexto"/>
          <p:cNvSpPr txBox="1"/>
          <p:nvPr/>
        </p:nvSpPr>
        <p:spPr>
          <a:xfrm rot="1321634">
            <a:off x="3959923" y="2827028"/>
            <a:ext cx="542200" cy="369332"/>
          </a:xfrm>
          <a:prstGeom prst="rect">
            <a:avLst/>
          </a:prstGeom>
          <a:noFill/>
        </p:spPr>
        <p:txBody>
          <a:bodyPr wrap="none" rtlCol="0">
            <a:spAutoFit/>
          </a:bodyPr>
          <a:lstStyle/>
          <a:p>
            <a:r>
              <a:rPr lang="es-CO" dirty="0"/>
              <a:t>A, E</a:t>
            </a:r>
          </a:p>
        </p:txBody>
      </p:sp>
      <p:sp>
        <p:nvSpPr>
          <p:cNvPr id="140" name="139 Elipse"/>
          <p:cNvSpPr/>
          <p:nvPr/>
        </p:nvSpPr>
        <p:spPr>
          <a:xfrm>
            <a:off x="6801371" y="3034120"/>
            <a:ext cx="648072" cy="648072"/>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1" name="140 CuadroTexto"/>
          <p:cNvSpPr txBox="1"/>
          <p:nvPr/>
        </p:nvSpPr>
        <p:spPr>
          <a:xfrm>
            <a:off x="6796239" y="3173490"/>
            <a:ext cx="646331" cy="369332"/>
          </a:xfrm>
          <a:prstGeom prst="rect">
            <a:avLst/>
          </a:prstGeom>
          <a:noFill/>
        </p:spPr>
        <p:txBody>
          <a:bodyPr wrap="none" rtlCol="0">
            <a:spAutoFit/>
          </a:bodyPr>
          <a:lstStyle/>
          <a:p>
            <a:r>
              <a:rPr lang="es-CO" dirty="0"/>
              <a:t>010a</a:t>
            </a:r>
          </a:p>
        </p:txBody>
      </p:sp>
      <p:cxnSp>
        <p:nvCxnSpPr>
          <p:cNvPr id="145" name="144 Conector curvado"/>
          <p:cNvCxnSpPr>
            <a:stCxn id="8" idx="6"/>
            <a:endCxn id="140" idx="1"/>
          </p:cNvCxnSpPr>
          <p:nvPr/>
        </p:nvCxnSpPr>
        <p:spPr>
          <a:xfrm>
            <a:off x="3851920" y="2744924"/>
            <a:ext cx="3044359" cy="384104"/>
          </a:xfrm>
          <a:prstGeom prst="curved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9" name="148 CuadroTexto"/>
          <p:cNvSpPr txBox="1"/>
          <p:nvPr/>
        </p:nvSpPr>
        <p:spPr>
          <a:xfrm>
            <a:off x="5270412" y="2492896"/>
            <a:ext cx="309700" cy="369332"/>
          </a:xfrm>
          <a:prstGeom prst="rect">
            <a:avLst/>
          </a:prstGeom>
          <a:noFill/>
        </p:spPr>
        <p:txBody>
          <a:bodyPr wrap="none" rtlCol="0">
            <a:spAutoFit/>
          </a:bodyPr>
          <a:lstStyle/>
          <a:p>
            <a:r>
              <a:rPr lang="es-CO" dirty="0"/>
              <a:t>B</a:t>
            </a:r>
          </a:p>
        </p:txBody>
      </p:sp>
      <p:cxnSp>
        <p:nvCxnSpPr>
          <p:cNvPr id="151" name="150 Conector curvado"/>
          <p:cNvCxnSpPr>
            <a:stCxn id="45" idx="1"/>
            <a:endCxn id="8" idx="4"/>
          </p:cNvCxnSpPr>
          <p:nvPr/>
        </p:nvCxnSpPr>
        <p:spPr>
          <a:xfrm rot="16200000" flipV="1">
            <a:off x="4146988" y="2449856"/>
            <a:ext cx="410004" cy="1648212"/>
          </a:xfrm>
          <a:prstGeom prst="curvedConnector3">
            <a:avLst>
              <a:gd name="adj1" fmla="val 1097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3" name="152 CuadroTexto"/>
          <p:cNvSpPr txBox="1"/>
          <p:nvPr/>
        </p:nvSpPr>
        <p:spPr>
          <a:xfrm>
            <a:off x="3707904" y="3068960"/>
            <a:ext cx="296876" cy="369332"/>
          </a:xfrm>
          <a:prstGeom prst="rect">
            <a:avLst/>
          </a:prstGeom>
          <a:noFill/>
        </p:spPr>
        <p:txBody>
          <a:bodyPr wrap="none" rtlCol="0">
            <a:spAutoFit/>
          </a:bodyPr>
          <a:lstStyle/>
          <a:p>
            <a:r>
              <a:rPr lang="es-CO" dirty="0"/>
              <a:t>E</a:t>
            </a:r>
          </a:p>
        </p:txBody>
      </p:sp>
      <p:cxnSp>
        <p:nvCxnSpPr>
          <p:cNvPr id="160" name="159 Conector recto de flecha"/>
          <p:cNvCxnSpPr>
            <a:stCxn id="45" idx="6"/>
            <a:endCxn id="121" idx="0"/>
          </p:cNvCxnSpPr>
          <p:nvPr/>
        </p:nvCxnSpPr>
        <p:spPr>
          <a:xfrm flipH="1">
            <a:off x="5574565" y="3708092"/>
            <a:ext cx="154695" cy="172801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163 CuadroTexto"/>
          <p:cNvSpPr txBox="1"/>
          <p:nvPr/>
        </p:nvSpPr>
        <p:spPr>
          <a:xfrm rot="5839718">
            <a:off x="5649880" y="4142778"/>
            <a:ext cx="317716" cy="369332"/>
          </a:xfrm>
          <a:prstGeom prst="rect">
            <a:avLst/>
          </a:prstGeom>
          <a:noFill/>
        </p:spPr>
        <p:txBody>
          <a:bodyPr wrap="none" rtlCol="0">
            <a:spAutoFit/>
          </a:bodyPr>
          <a:lstStyle/>
          <a:p>
            <a:r>
              <a:rPr lang="es-CO" dirty="0"/>
              <a:t>A</a:t>
            </a:r>
          </a:p>
        </p:txBody>
      </p:sp>
      <p:sp>
        <p:nvSpPr>
          <p:cNvPr id="167" name="166 Elipse"/>
          <p:cNvSpPr/>
          <p:nvPr/>
        </p:nvSpPr>
        <p:spPr>
          <a:xfrm>
            <a:off x="6896279" y="3964810"/>
            <a:ext cx="648072" cy="648072"/>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8" name="167 CuadroTexto"/>
          <p:cNvSpPr txBox="1"/>
          <p:nvPr/>
        </p:nvSpPr>
        <p:spPr>
          <a:xfrm>
            <a:off x="6891147" y="4104180"/>
            <a:ext cx="646331" cy="369332"/>
          </a:xfrm>
          <a:prstGeom prst="rect">
            <a:avLst/>
          </a:prstGeom>
          <a:noFill/>
        </p:spPr>
        <p:txBody>
          <a:bodyPr wrap="none" rtlCol="0">
            <a:spAutoFit/>
          </a:bodyPr>
          <a:lstStyle/>
          <a:p>
            <a:r>
              <a:rPr lang="es-CO" dirty="0"/>
              <a:t>110a</a:t>
            </a:r>
          </a:p>
        </p:txBody>
      </p:sp>
      <p:cxnSp>
        <p:nvCxnSpPr>
          <p:cNvPr id="169" name="168 Conector recto de flecha"/>
          <p:cNvCxnSpPr>
            <a:stCxn id="45" idx="6"/>
            <a:endCxn id="167" idx="2"/>
          </p:cNvCxnSpPr>
          <p:nvPr/>
        </p:nvCxnSpPr>
        <p:spPr>
          <a:xfrm>
            <a:off x="5729260" y="3708092"/>
            <a:ext cx="1167019" cy="58075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2" name="171 CuadroTexto"/>
          <p:cNvSpPr txBox="1"/>
          <p:nvPr/>
        </p:nvSpPr>
        <p:spPr>
          <a:xfrm rot="1756716">
            <a:off x="6298715" y="3727608"/>
            <a:ext cx="309700" cy="369332"/>
          </a:xfrm>
          <a:prstGeom prst="rect">
            <a:avLst/>
          </a:prstGeom>
          <a:noFill/>
        </p:spPr>
        <p:txBody>
          <a:bodyPr wrap="none" rtlCol="0">
            <a:spAutoFit/>
          </a:bodyPr>
          <a:lstStyle/>
          <a:p>
            <a:r>
              <a:rPr lang="es-CO" dirty="0"/>
              <a:t>B</a:t>
            </a:r>
          </a:p>
        </p:txBody>
      </p:sp>
    </p:spTree>
    <p:extLst>
      <p:ext uri="{BB962C8B-B14F-4D97-AF65-F5344CB8AC3E}">
        <p14:creationId xmlns:p14="http://schemas.microsoft.com/office/powerpoint/2010/main" val="370601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Ejercicio</a:t>
            </a:r>
          </a:p>
        </p:txBody>
      </p:sp>
      <p:sp>
        <p:nvSpPr>
          <p:cNvPr id="24" name="Content Placeholder 23"/>
          <p:cNvSpPr>
            <a:spLocks noGrp="1"/>
          </p:cNvSpPr>
          <p:nvPr>
            <p:ph idx="1"/>
          </p:nvPr>
        </p:nvSpPr>
        <p:spPr/>
        <p:txBody>
          <a:bodyPr/>
          <a:lstStyle/>
          <a:p>
            <a:r>
              <a:rPr lang="es-ES_tradnl" dirty="0"/>
              <a:t>Convertir a AFD</a:t>
            </a:r>
          </a:p>
          <a:p>
            <a:pPr lvl="1"/>
            <a:r>
              <a:rPr lang="es-ES_tradnl" dirty="0"/>
              <a:t>Autómata que acepta </a:t>
            </a:r>
            <a:r>
              <a:rPr lang="es-ES_tradnl" dirty="0" err="1"/>
              <a:t>strings</a:t>
            </a:r>
            <a:r>
              <a:rPr lang="es-ES_tradnl" dirty="0"/>
              <a:t> de tamaño &gt;= 2, donde el primer carácter es 0, el último es 0 o 1 y entre medio sólo ceros</a:t>
            </a:r>
          </a:p>
        </p:txBody>
      </p:sp>
      <p:sp>
        <p:nvSpPr>
          <p:cNvPr id="3" name="Oval 2"/>
          <p:cNvSpPr/>
          <p:nvPr/>
        </p:nvSpPr>
        <p:spPr>
          <a:xfrm>
            <a:off x="1529516" y="4510535"/>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1</a:t>
            </a:r>
          </a:p>
        </p:txBody>
      </p:sp>
      <p:sp>
        <p:nvSpPr>
          <p:cNvPr id="5" name="Oval 4"/>
          <p:cNvSpPr/>
          <p:nvPr/>
        </p:nvSpPr>
        <p:spPr>
          <a:xfrm>
            <a:off x="3991008" y="4510535"/>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2</a:t>
            </a:r>
          </a:p>
        </p:txBody>
      </p:sp>
      <p:cxnSp>
        <p:nvCxnSpPr>
          <p:cNvPr id="8" name="Straight Arrow Connector 7"/>
          <p:cNvCxnSpPr>
            <a:stCxn id="3" idx="6"/>
            <a:endCxn id="5" idx="2"/>
          </p:cNvCxnSpPr>
          <p:nvPr/>
        </p:nvCxnSpPr>
        <p:spPr>
          <a:xfrm>
            <a:off x="2443916" y="4967735"/>
            <a:ext cx="154709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5" idx="6"/>
          </p:cNvCxnSpPr>
          <p:nvPr/>
        </p:nvCxnSpPr>
        <p:spPr>
          <a:xfrm>
            <a:off x="4905408" y="4967735"/>
            <a:ext cx="163483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434191" y="4444515"/>
            <a:ext cx="638241" cy="523220"/>
          </a:xfrm>
          <a:prstGeom prst="rect">
            <a:avLst/>
          </a:prstGeom>
          <a:noFill/>
        </p:spPr>
        <p:txBody>
          <a:bodyPr wrap="none" rtlCol="0">
            <a:spAutoFit/>
          </a:bodyPr>
          <a:lstStyle/>
          <a:p>
            <a:r>
              <a:rPr lang="es-ES_tradnl" sz="2800" dirty="0"/>
              <a:t>0,1</a:t>
            </a:r>
          </a:p>
        </p:txBody>
      </p:sp>
      <p:cxnSp>
        <p:nvCxnSpPr>
          <p:cNvPr id="16" name="Straight Arrow Connector 15"/>
          <p:cNvCxnSpPr>
            <a:stCxn id="5" idx="7"/>
            <a:endCxn id="5" idx="0"/>
          </p:cNvCxnSpPr>
          <p:nvPr/>
        </p:nvCxnSpPr>
        <p:spPr>
          <a:xfrm rot="16200000" flipV="1">
            <a:off x="4542898" y="4415846"/>
            <a:ext cx="133911" cy="323289"/>
          </a:xfrm>
          <a:prstGeom prst="curvedConnector3">
            <a:avLst>
              <a:gd name="adj1" fmla="val 451766"/>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2940373" y="4382836"/>
            <a:ext cx="366657" cy="523220"/>
          </a:xfrm>
          <a:prstGeom prst="rect">
            <a:avLst/>
          </a:prstGeom>
          <a:noFill/>
        </p:spPr>
        <p:txBody>
          <a:bodyPr wrap="none" rtlCol="0">
            <a:spAutoFit/>
          </a:bodyPr>
          <a:lstStyle/>
          <a:p>
            <a:r>
              <a:rPr lang="es-ES_tradnl" sz="2800" dirty="0"/>
              <a:t>0</a:t>
            </a:r>
          </a:p>
        </p:txBody>
      </p:sp>
      <p:sp>
        <p:nvSpPr>
          <p:cNvPr id="25" name="Oval 24"/>
          <p:cNvSpPr/>
          <p:nvPr/>
        </p:nvSpPr>
        <p:spPr>
          <a:xfrm>
            <a:off x="6540245" y="4510535"/>
            <a:ext cx="919018"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q3</a:t>
            </a:r>
          </a:p>
        </p:txBody>
      </p:sp>
      <p:sp>
        <p:nvSpPr>
          <p:cNvPr id="26" name="Oval 25"/>
          <p:cNvSpPr/>
          <p:nvPr/>
        </p:nvSpPr>
        <p:spPr>
          <a:xfrm>
            <a:off x="6632607" y="4586735"/>
            <a:ext cx="750456" cy="76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3</a:t>
            </a:r>
          </a:p>
        </p:txBody>
      </p:sp>
      <p:sp>
        <p:nvSpPr>
          <p:cNvPr id="27" name="TextBox 26"/>
          <p:cNvSpPr txBox="1"/>
          <p:nvPr/>
        </p:nvSpPr>
        <p:spPr>
          <a:xfrm>
            <a:off x="4383102" y="3403781"/>
            <a:ext cx="366657" cy="523220"/>
          </a:xfrm>
          <a:prstGeom prst="rect">
            <a:avLst/>
          </a:prstGeom>
          <a:noFill/>
        </p:spPr>
        <p:txBody>
          <a:bodyPr wrap="none" rtlCol="0">
            <a:spAutoFit/>
          </a:bodyPr>
          <a:lstStyle/>
          <a:p>
            <a:r>
              <a:rPr lang="es-ES_tradnl" sz="2800" dirty="0"/>
              <a:t>0</a:t>
            </a:r>
          </a:p>
        </p:txBody>
      </p:sp>
      <p:cxnSp>
        <p:nvCxnSpPr>
          <p:cNvPr id="28" name="Straight Arrow Connector 27"/>
          <p:cNvCxnSpPr/>
          <p:nvPr/>
        </p:nvCxnSpPr>
        <p:spPr>
          <a:xfrm>
            <a:off x="943007" y="4984219"/>
            <a:ext cx="58650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8521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Solución</a:t>
            </a:r>
          </a:p>
        </p:txBody>
      </p:sp>
      <p:sp>
        <p:nvSpPr>
          <p:cNvPr id="25" name="Oval 24"/>
          <p:cNvSpPr/>
          <p:nvPr/>
        </p:nvSpPr>
        <p:spPr>
          <a:xfrm>
            <a:off x="230909" y="2783320"/>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{1}</a:t>
            </a:r>
          </a:p>
        </p:txBody>
      </p:sp>
      <p:sp>
        <p:nvSpPr>
          <p:cNvPr id="26" name="Oval 25"/>
          <p:cNvSpPr/>
          <p:nvPr/>
        </p:nvSpPr>
        <p:spPr>
          <a:xfrm>
            <a:off x="2012586" y="2615609"/>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{2}</a:t>
            </a:r>
          </a:p>
        </p:txBody>
      </p:sp>
      <p:grpSp>
        <p:nvGrpSpPr>
          <p:cNvPr id="36" name="Group 35"/>
          <p:cNvGrpSpPr/>
          <p:nvPr/>
        </p:nvGrpSpPr>
        <p:grpSpPr>
          <a:xfrm>
            <a:off x="2417904" y="5767518"/>
            <a:ext cx="1532583" cy="914400"/>
            <a:chOff x="6695894" y="3566831"/>
            <a:chExt cx="919018" cy="914400"/>
          </a:xfrm>
        </p:grpSpPr>
        <p:sp>
          <p:nvSpPr>
            <p:cNvPr id="33" name="Oval 32"/>
            <p:cNvSpPr/>
            <p:nvPr/>
          </p:nvSpPr>
          <p:spPr>
            <a:xfrm>
              <a:off x="6695894" y="3566831"/>
              <a:ext cx="919018"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q3</a:t>
              </a:r>
            </a:p>
          </p:txBody>
        </p:sp>
        <p:sp>
          <p:nvSpPr>
            <p:cNvPr id="34" name="Oval 33"/>
            <p:cNvSpPr/>
            <p:nvPr/>
          </p:nvSpPr>
          <p:spPr>
            <a:xfrm>
              <a:off x="6788256" y="3643031"/>
              <a:ext cx="750456" cy="76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{3}</a:t>
              </a:r>
            </a:p>
          </p:txBody>
        </p:sp>
      </p:grpSp>
      <p:sp>
        <p:nvSpPr>
          <p:cNvPr id="38" name="Oval 37"/>
          <p:cNvSpPr/>
          <p:nvPr/>
        </p:nvSpPr>
        <p:spPr>
          <a:xfrm>
            <a:off x="1223551" y="4673009"/>
            <a:ext cx="1355907"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{1,2}</a:t>
            </a:r>
          </a:p>
        </p:txBody>
      </p:sp>
      <p:grpSp>
        <p:nvGrpSpPr>
          <p:cNvPr id="42" name="Group 41"/>
          <p:cNvGrpSpPr/>
          <p:nvPr/>
        </p:nvGrpSpPr>
        <p:grpSpPr>
          <a:xfrm>
            <a:off x="4660121" y="2249515"/>
            <a:ext cx="1532583" cy="914400"/>
            <a:chOff x="6695894" y="3566831"/>
            <a:chExt cx="919018" cy="914400"/>
          </a:xfrm>
        </p:grpSpPr>
        <p:sp>
          <p:nvSpPr>
            <p:cNvPr id="43" name="Oval 42"/>
            <p:cNvSpPr/>
            <p:nvPr/>
          </p:nvSpPr>
          <p:spPr>
            <a:xfrm>
              <a:off x="6695894" y="3566831"/>
              <a:ext cx="919018"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q3</a:t>
              </a:r>
            </a:p>
          </p:txBody>
        </p:sp>
        <p:sp>
          <p:nvSpPr>
            <p:cNvPr id="44" name="Oval 43"/>
            <p:cNvSpPr/>
            <p:nvPr/>
          </p:nvSpPr>
          <p:spPr>
            <a:xfrm>
              <a:off x="6788256" y="3643031"/>
              <a:ext cx="750456" cy="76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{1,3}</a:t>
              </a:r>
            </a:p>
          </p:txBody>
        </p:sp>
      </p:grpSp>
      <p:grpSp>
        <p:nvGrpSpPr>
          <p:cNvPr id="48" name="Group 47"/>
          <p:cNvGrpSpPr/>
          <p:nvPr/>
        </p:nvGrpSpPr>
        <p:grpSpPr>
          <a:xfrm>
            <a:off x="3254611" y="4411399"/>
            <a:ext cx="1532583" cy="914400"/>
            <a:chOff x="6695894" y="3566831"/>
            <a:chExt cx="919018" cy="914400"/>
          </a:xfrm>
        </p:grpSpPr>
        <p:sp>
          <p:nvSpPr>
            <p:cNvPr id="49" name="Oval 48"/>
            <p:cNvSpPr/>
            <p:nvPr/>
          </p:nvSpPr>
          <p:spPr>
            <a:xfrm>
              <a:off x="6695894" y="3566831"/>
              <a:ext cx="919018"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q3</a:t>
              </a:r>
            </a:p>
          </p:txBody>
        </p:sp>
        <p:sp>
          <p:nvSpPr>
            <p:cNvPr id="50" name="Oval 49"/>
            <p:cNvSpPr/>
            <p:nvPr/>
          </p:nvSpPr>
          <p:spPr>
            <a:xfrm>
              <a:off x="6788256" y="3643031"/>
              <a:ext cx="750456" cy="76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{2,3}</a:t>
              </a:r>
            </a:p>
          </p:txBody>
        </p:sp>
      </p:grpSp>
      <p:grpSp>
        <p:nvGrpSpPr>
          <p:cNvPr id="51" name="Group 50"/>
          <p:cNvGrpSpPr/>
          <p:nvPr/>
        </p:nvGrpSpPr>
        <p:grpSpPr>
          <a:xfrm>
            <a:off x="6220546" y="4030399"/>
            <a:ext cx="2141576" cy="914400"/>
            <a:chOff x="6695894" y="3566831"/>
            <a:chExt cx="919018" cy="914400"/>
          </a:xfrm>
        </p:grpSpPr>
        <p:sp>
          <p:nvSpPr>
            <p:cNvPr id="52" name="Oval 51"/>
            <p:cNvSpPr/>
            <p:nvPr/>
          </p:nvSpPr>
          <p:spPr>
            <a:xfrm>
              <a:off x="6695894" y="3566831"/>
              <a:ext cx="919018"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q3</a:t>
              </a:r>
            </a:p>
          </p:txBody>
        </p:sp>
        <p:sp>
          <p:nvSpPr>
            <p:cNvPr id="53" name="Oval 52"/>
            <p:cNvSpPr/>
            <p:nvPr/>
          </p:nvSpPr>
          <p:spPr>
            <a:xfrm>
              <a:off x="6788256" y="3643031"/>
              <a:ext cx="750456" cy="76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{1,2,3}</a:t>
              </a:r>
            </a:p>
          </p:txBody>
        </p:sp>
      </p:grpSp>
      <p:cxnSp>
        <p:nvCxnSpPr>
          <p:cNvPr id="54" name="Straight Arrow Connector 53"/>
          <p:cNvCxnSpPr>
            <a:stCxn id="25" idx="6"/>
            <a:endCxn id="26" idx="2"/>
          </p:cNvCxnSpPr>
          <p:nvPr/>
        </p:nvCxnSpPr>
        <p:spPr>
          <a:xfrm flipV="1">
            <a:off x="1145309" y="3072809"/>
            <a:ext cx="867277" cy="1677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a:xfrm>
            <a:off x="1534848" y="3134488"/>
            <a:ext cx="366657" cy="523220"/>
          </a:xfrm>
          <a:prstGeom prst="rect">
            <a:avLst/>
          </a:prstGeom>
          <a:noFill/>
        </p:spPr>
        <p:txBody>
          <a:bodyPr wrap="none" rtlCol="0">
            <a:spAutoFit/>
          </a:bodyPr>
          <a:lstStyle/>
          <a:p>
            <a:r>
              <a:rPr lang="es-ES_tradnl" sz="2800" dirty="0"/>
              <a:t>0</a:t>
            </a:r>
          </a:p>
        </p:txBody>
      </p:sp>
      <p:cxnSp>
        <p:nvCxnSpPr>
          <p:cNvPr id="65" name="Straight Arrow Connector 64"/>
          <p:cNvCxnSpPr>
            <a:stCxn id="26" idx="5"/>
            <a:endCxn id="49" idx="1"/>
          </p:cNvCxnSpPr>
          <p:nvPr/>
        </p:nvCxnSpPr>
        <p:spPr>
          <a:xfrm>
            <a:off x="2793075" y="3396098"/>
            <a:ext cx="685978" cy="11492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2743657" y="3768789"/>
            <a:ext cx="366657" cy="523220"/>
          </a:xfrm>
          <a:prstGeom prst="rect">
            <a:avLst/>
          </a:prstGeom>
          <a:noFill/>
        </p:spPr>
        <p:txBody>
          <a:bodyPr wrap="none" rtlCol="0">
            <a:spAutoFit/>
          </a:bodyPr>
          <a:lstStyle/>
          <a:p>
            <a:r>
              <a:rPr lang="es-ES_tradnl" sz="2800" dirty="0"/>
              <a:t>0</a:t>
            </a:r>
          </a:p>
        </p:txBody>
      </p:sp>
      <p:cxnSp>
        <p:nvCxnSpPr>
          <p:cNvPr id="69" name="Straight Arrow Connector 15"/>
          <p:cNvCxnSpPr>
            <a:stCxn id="49" idx="7"/>
            <a:endCxn id="49" idx="0"/>
          </p:cNvCxnSpPr>
          <p:nvPr/>
        </p:nvCxnSpPr>
        <p:spPr>
          <a:xfrm rot="16200000" flipV="1">
            <a:off x="4224873" y="4207430"/>
            <a:ext cx="133911" cy="541849"/>
          </a:xfrm>
          <a:prstGeom prst="curvedConnector3">
            <a:avLst>
              <a:gd name="adj1" fmla="val 270710"/>
            </a:avLst>
          </a:prstGeom>
          <a:ln>
            <a:tailEnd type="arrow"/>
          </a:ln>
        </p:spPr>
        <p:style>
          <a:lnRef idx="2">
            <a:schemeClr val="dk1"/>
          </a:lnRef>
          <a:fillRef idx="0">
            <a:schemeClr val="dk1"/>
          </a:fillRef>
          <a:effectRef idx="1">
            <a:schemeClr val="dk1"/>
          </a:effectRef>
          <a:fontRef idx="minor">
            <a:schemeClr val="tx1"/>
          </a:fontRef>
        </p:style>
      </p:cxnSp>
      <p:sp>
        <p:nvSpPr>
          <p:cNvPr id="72" name="TextBox 71"/>
          <p:cNvSpPr txBox="1"/>
          <p:nvPr/>
        </p:nvSpPr>
        <p:spPr>
          <a:xfrm>
            <a:off x="4133238" y="3666353"/>
            <a:ext cx="366657" cy="523220"/>
          </a:xfrm>
          <a:prstGeom prst="rect">
            <a:avLst/>
          </a:prstGeom>
          <a:noFill/>
        </p:spPr>
        <p:txBody>
          <a:bodyPr wrap="none" rtlCol="0">
            <a:spAutoFit/>
          </a:bodyPr>
          <a:lstStyle/>
          <a:p>
            <a:r>
              <a:rPr lang="es-ES_tradnl" sz="2800" dirty="0"/>
              <a:t>0</a:t>
            </a:r>
          </a:p>
        </p:txBody>
      </p:sp>
      <p:cxnSp>
        <p:nvCxnSpPr>
          <p:cNvPr id="73" name="Straight Arrow Connector 72"/>
          <p:cNvCxnSpPr>
            <a:stCxn id="38" idx="6"/>
            <a:endCxn id="49" idx="2"/>
          </p:cNvCxnSpPr>
          <p:nvPr/>
        </p:nvCxnSpPr>
        <p:spPr>
          <a:xfrm flipV="1">
            <a:off x="2579458" y="4868599"/>
            <a:ext cx="675153" cy="26161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a:xfrm>
            <a:off x="2743657" y="4487599"/>
            <a:ext cx="366657" cy="523220"/>
          </a:xfrm>
          <a:prstGeom prst="rect">
            <a:avLst/>
          </a:prstGeom>
          <a:noFill/>
        </p:spPr>
        <p:txBody>
          <a:bodyPr wrap="none" rtlCol="0">
            <a:spAutoFit/>
          </a:bodyPr>
          <a:lstStyle/>
          <a:p>
            <a:r>
              <a:rPr lang="es-ES_tradnl" sz="2800" dirty="0"/>
              <a:t>0</a:t>
            </a:r>
          </a:p>
        </p:txBody>
      </p:sp>
      <p:cxnSp>
        <p:nvCxnSpPr>
          <p:cNvPr id="77" name="Straight Arrow Connector 76"/>
          <p:cNvCxnSpPr>
            <a:stCxn id="52" idx="2"/>
            <a:endCxn id="49" idx="6"/>
          </p:cNvCxnSpPr>
          <p:nvPr/>
        </p:nvCxnSpPr>
        <p:spPr>
          <a:xfrm flipH="1">
            <a:off x="4787194" y="4487599"/>
            <a:ext cx="1433352"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4" name="TextBox 83"/>
          <p:cNvSpPr txBox="1"/>
          <p:nvPr/>
        </p:nvSpPr>
        <p:spPr>
          <a:xfrm>
            <a:off x="5126295" y="4089630"/>
            <a:ext cx="366657" cy="523220"/>
          </a:xfrm>
          <a:prstGeom prst="rect">
            <a:avLst/>
          </a:prstGeom>
          <a:noFill/>
        </p:spPr>
        <p:txBody>
          <a:bodyPr wrap="none" rtlCol="0">
            <a:spAutoFit/>
          </a:bodyPr>
          <a:lstStyle/>
          <a:p>
            <a:r>
              <a:rPr lang="es-ES_tradnl" sz="2800" dirty="0"/>
              <a:t>0</a:t>
            </a:r>
          </a:p>
        </p:txBody>
      </p:sp>
      <p:pic>
        <p:nvPicPr>
          <p:cNvPr id="99" name="Picture 98"/>
          <p:cNvPicPr>
            <a:picLocks noChangeAspect="1"/>
          </p:cNvPicPr>
          <p:nvPr/>
        </p:nvPicPr>
        <p:blipFill>
          <a:blip r:embed="rId2"/>
          <a:stretch>
            <a:fillRect/>
          </a:stretch>
        </p:blipFill>
        <p:spPr>
          <a:xfrm>
            <a:off x="93929" y="189422"/>
            <a:ext cx="3164359" cy="983517"/>
          </a:xfrm>
          <a:prstGeom prst="rect">
            <a:avLst/>
          </a:prstGeom>
        </p:spPr>
      </p:pic>
      <p:cxnSp>
        <p:nvCxnSpPr>
          <p:cNvPr id="100" name="Straight Arrow Connector 99"/>
          <p:cNvCxnSpPr>
            <a:stCxn id="49" idx="4"/>
            <a:endCxn id="33" idx="0"/>
          </p:cNvCxnSpPr>
          <p:nvPr/>
        </p:nvCxnSpPr>
        <p:spPr>
          <a:xfrm flipH="1">
            <a:off x="3184196" y="5325799"/>
            <a:ext cx="836707" cy="4417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3" name="TextBox 102"/>
          <p:cNvSpPr txBox="1"/>
          <p:nvPr/>
        </p:nvSpPr>
        <p:spPr>
          <a:xfrm>
            <a:off x="3216595" y="5130209"/>
            <a:ext cx="366657" cy="523220"/>
          </a:xfrm>
          <a:prstGeom prst="rect">
            <a:avLst/>
          </a:prstGeom>
          <a:noFill/>
        </p:spPr>
        <p:txBody>
          <a:bodyPr wrap="none" rtlCol="0">
            <a:spAutoFit/>
          </a:bodyPr>
          <a:lstStyle/>
          <a:p>
            <a:r>
              <a:rPr lang="es-ES_tradnl" sz="2800" dirty="0"/>
              <a:t>1</a:t>
            </a:r>
          </a:p>
        </p:txBody>
      </p:sp>
      <p:cxnSp>
        <p:nvCxnSpPr>
          <p:cNvPr id="104" name="Straight Arrow Connector 103"/>
          <p:cNvCxnSpPr>
            <a:stCxn id="52" idx="3"/>
            <a:endCxn id="33" idx="7"/>
          </p:cNvCxnSpPr>
          <p:nvPr/>
        </p:nvCxnSpPr>
        <p:spPr>
          <a:xfrm flipH="1">
            <a:off x="3726045" y="4810888"/>
            <a:ext cx="2808128" cy="109054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7" name="TextBox 106"/>
          <p:cNvSpPr txBox="1"/>
          <p:nvPr/>
        </p:nvSpPr>
        <p:spPr>
          <a:xfrm>
            <a:off x="5210673" y="5334108"/>
            <a:ext cx="366657" cy="523220"/>
          </a:xfrm>
          <a:prstGeom prst="rect">
            <a:avLst/>
          </a:prstGeom>
          <a:noFill/>
        </p:spPr>
        <p:txBody>
          <a:bodyPr wrap="none" rtlCol="0">
            <a:spAutoFit/>
          </a:bodyPr>
          <a:lstStyle/>
          <a:p>
            <a:r>
              <a:rPr lang="es-ES_tradnl" sz="2800" dirty="0"/>
              <a:t>1</a:t>
            </a:r>
          </a:p>
        </p:txBody>
      </p:sp>
      <p:cxnSp>
        <p:nvCxnSpPr>
          <p:cNvPr id="108" name="Straight Arrow Connector 107"/>
          <p:cNvCxnSpPr>
            <a:stCxn id="43" idx="2"/>
            <a:endCxn id="26" idx="6"/>
          </p:cNvCxnSpPr>
          <p:nvPr/>
        </p:nvCxnSpPr>
        <p:spPr>
          <a:xfrm flipH="1">
            <a:off x="2926986" y="2706715"/>
            <a:ext cx="1733135" cy="3660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9" name="TextBox 108"/>
          <p:cNvSpPr txBox="1"/>
          <p:nvPr/>
        </p:nvSpPr>
        <p:spPr>
          <a:xfrm>
            <a:off x="3583252" y="2325715"/>
            <a:ext cx="366657" cy="523220"/>
          </a:xfrm>
          <a:prstGeom prst="rect">
            <a:avLst/>
          </a:prstGeom>
          <a:noFill/>
        </p:spPr>
        <p:txBody>
          <a:bodyPr wrap="none" rtlCol="0">
            <a:spAutoFit/>
          </a:bodyPr>
          <a:lstStyle/>
          <a:p>
            <a:r>
              <a:rPr lang="es-ES_tradnl" sz="2800" dirty="0"/>
              <a:t>0</a:t>
            </a:r>
          </a:p>
        </p:txBody>
      </p:sp>
      <p:cxnSp>
        <p:nvCxnSpPr>
          <p:cNvPr id="114" name="Straight Arrow Connector 113"/>
          <p:cNvCxnSpPr>
            <a:stCxn id="26" idx="4"/>
            <a:endCxn id="33" idx="2"/>
          </p:cNvCxnSpPr>
          <p:nvPr/>
        </p:nvCxnSpPr>
        <p:spPr>
          <a:xfrm rot="5400000">
            <a:off x="1096491" y="4851422"/>
            <a:ext cx="2694709" cy="51882"/>
          </a:xfrm>
          <a:prstGeom prst="curvedConnector4">
            <a:avLst>
              <a:gd name="adj1" fmla="val 22665"/>
              <a:gd name="adj2" fmla="val 3344530"/>
            </a:avLst>
          </a:prstGeom>
          <a:ln>
            <a:tailEnd type="arrow"/>
          </a:ln>
        </p:spPr>
        <p:style>
          <a:lnRef idx="2">
            <a:schemeClr val="dk1"/>
          </a:lnRef>
          <a:fillRef idx="0">
            <a:schemeClr val="dk1"/>
          </a:fillRef>
          <a:effectRef idx="1">
            <a:schemeClr val="dk1"/>
          </a:effectRef>
          <a:fontRef idx="minor">
            <a:schemeClr val="tx1"/>
          </a:fontRef>
        </p:style>
      </p:cxnSp>
      <p:sp>
        <p:nvSpPr>
          <p:cNvPr id="124" name="TextBox 123"/>
          <p:cNvSpPr txBox="1"/>
          <p:nvPr/>
        </p:nvSpPr>
        <p:spPr>
          <a:xfrm>
            <a:off x="251790" y="4777451"/>
            <a:ext cx="366657" cy="523220"/>
          </a:xfrm>
          <a:prstGeom prst="rect">
            <a:avLst/>
          </a:prstGeom>
          <a:noFill/>
        </p:spPr>
        <p:txBody>
          <a:bodyPr wrap="none" rtlCol="0">
            <a:spAutoFit/>
          </a:bodyPr>
          <a:lstStyle/>
          <a:p>
            <a:r>
              <a:rPr lang="es-ES_tradnl" sz="2800" dirty="0"/>
              <a:t>1</a:t>
            </a:r>
          </a:p>
        </p:txBody>
      </p:sp>
      <p:cxnSp>
        <p:nvCxnSpPr>
          <p:cNvPr id="126" name="Straight Arrow Connector 125"/>
          <p:cNvCxnSpPr>
            <a:stCxn id="38" idx="5"/>
            <a:endCxn id="33" idx="1"/>
          </p:cNvCxnSpPr>
          <p:nvPr/>
        </p:nvCxnSpPr>
        <p:spPr>
          <a:xfrm>
            <a:off x="2380890" y="5453498"/>
            <a:ext cx="261456" cy="4479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9" name="TextBox 128"/>
          <p:cNvSpPr txBox="1"/>
          <p:nvPr/>
        </p:nvSpPr>
        <p:spPr>
          <a:xfrm>
            <a:off x="2469787" y="5249599"/>
            <a:ext cx="366657" cy="523220"/>
          </a:xfrm>
          <a:prstGeom prst="rect">
            <a:avLst/>
          </a:prstGeom>
          <a:noFill/>
        </p:spPr>
        <p:txBody>
          <a:bodyPr wrap="none" rtlCol="0">
            <a:spAutoFit/>
          </a:bodyPr>
          <a:lstStyle/>
          <a:p>
            <a:r>
              <a:rPr lang="es-ES_tradnl" sz="2800" dirty="0"/>
              <a:t>1</a:t>
            </a:r>
          </a:p>
        </p:txBody>
      </p:sp>
      <p:cxnSp>
        <p:nvCxnSpPr>
          <p:cNvPr id="130" name="Straight Arrow Connector 129"/>
          <p:cNvCxnSpPr/>
          <p:nvPr/>
        </p:nvCxnSpPr>
        <p:spPr>
          <a:xfrm>
            <a:off x="722506" y="2249515"/>
            <a:ext cx="0" cy="5303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0" name="Oval 24"/>
          <p:cNvSpPr/>
          <p:nvPr/>
        </p:nvSpPr>
        <p:spPr>
          <a:xfrm>
            <a:off x="6863622" y="2677288"/>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a:t>
            </a:r>
          </a:p>
        </p:txBody>
      </p:sp>
      <p:cxnSp>
        <p:nvCxnSpPr>
          <p:cNvPr id="41" name="Straight Arrow Connector 113"/>
          <p:cNvCxnSpPr>
            <a:stCxn id="25" idx="7"/>
            <a:endCxn id="40" idx="1"/>
          </p:cNvCxnSpPr>
          <p:nvPr/>
        </p:nvCxnSpPr>
        <p:spPr>
          <a:xfrm rot="5400000" flipH="1" flipV="1">
            <a:off x="3951449" y="-128852"/>
            <a:ext cx="106032" cy="5986135"/>
          </a:xfrm>
          <a:prstGeom prst="curvedConnector3">
            <a:avLst>
              <a:gd name="adj1" fmla="val 1041805"/>
            </a:avLst>
          </a:prstGeom>
          <a:ln>
            <a:tailEnd type="arrow"/>
          </a:ln>
        </p:spPr>
        <p:style>
          <a:lnRef idx="2">
            <a:schemeClr val="dk1"/>
          </a:lnRef>
          <a:fillRef idx="0">
            <a:schemeClr val="dk1"/>
          </a:fillRef>
          <a:effectRef idx="1">
            <a:schemeClr val="dk1"/>
          </a:effectRef>
          <a:fontRef idx="minor">
            <a:schemeClr val="tx1"/>
          </a:fontRef>
        </p:style>
      </p:cxnSp>
      <p:sp>
        <p:nvSpPr>
          <p:cNvPr id="45" name="TextBox 123"/>
          <p:cNvSpPr txBox="1"/>
          <p:nvPr/>
        </p:nvSpPr>
        <p:spPr>
          <a:xfrm>
            <a:off x="3925171" y="1292129"/>
            <a:ext cx="366657" cy="523220"/>
          </a:xfrm>
          <a:prstGeom prst="rect">
            <a:avLst/>
          </a:prstGeom>
          <a:noFill/>
        </p:spPr>
        <p:txBody>
          <a:bodyPr wrap="none" rtlCol="0">
            <a:spAutoFit/>
          </a:bodyPr>
          <a:lstStyle/>
          <a:p>
            <a:r>
              <a:rPr lang="es-ES_tradnl" sz="2800" dirty="0"/>
              <a:t>1</a:t>
            </a:r>
          </a:p>
        </p:txBody>
      </p:sp>
      <p:cxnSp>
        <p:nvCxnSpPr>
          <p:cNvPr id="46" name="Straight Arrow Connector 113"/>
          <p:cNvCxnSpPr>
            <a:stCxn id="43" idx="5"/>
            <a:endCxn id="40" idx="2"/>
          </p:cNvCxnSpPr>
          <p:nvPr/>
        </p:nvCxnSpPr>
        <p:spPr>
          <a:xfrm rot="16200000" flipH="1">
            <a:off x="6363700" y="2634566"/>
            <a:ext cx="104484" cy="895360"/>
          </a:xfrm>
          <a:prstGeom prst="curvedConnector4">
            <a:avLst>
              <a:gd name="adj1" fmla="val 218789"/>
              <a:gd name="adj2" fmla="val 62534"/>
            </a:avLst>
          </a:prstGeom>
          <a:ln>
            <a:tailEnd type="arrow"/>
          </a:ln>
        </p:spPr>
        <p:style>
          <a:lnRef idx="2">
            <a:schemeClr val="dk1"/>
          </a:lnRef>
          <a:fillRef idx="0">
            <a:schemeClr val="dk1"/>
          </a:fillRef>
          <a:effectRef idx="1">
            <a:schemeClr val="dk1"/>
          </a:effectRef>
          <a:fontRef idx="minor">
            <a:schemeClr val="tx1"/>
          </a:fontRef>
        </p:style>
      </p:cxnSp>
      <p:sp>
        <p:nvSpPr>
          <p:cNvPr id="55" name="TextBox 123"/>
          <p:cNvSpPr txBox="1"/>
          <p:nvPr/>
        </p:nvSpPr>
        <p:spPr>
          <a:xfrm>
            <a:off x="6192704" y="3268398"/>
            <a:ext cx="366657" cy="523220"/>
          </a:xfrm>
          <a:prstGeom prst="rect">
            <a:avLst/>
          </a:prstGeom>
          <a:noFill/>
        </p:spPr>
        <p:txBody>
          <a:bodyPr wrap="none" rtlCol="0">
            <a:spAutoFit/>
          </a:bodyPr>
          <a:lstStyle/>
          <a:p>
            <a:r>
              <a:rPr lang="es-ES_tradnl" sz="2800" dirty="0"/>
              <a:t>1</a:t>
            </a:r>
          </a:p>
        </p:txBody>
      </p:sp>
      <p:cxnSp>
        <p:nvCxnSpPr>
          <p:cNvPr id="56" name="Straight Arrow Connector 113"/>
          <p:cNvCxnSpPr>
            <a:stCxn id="33" idx="5"/>
            <a:endCxn id="40" idx="6"/>
          </p:cNvCxnSpPr>
          <p:nvPr/>
        </p:nvCxnSpPr>
        <p:spPr>
          <a:xfrm rot="5400000" flipH="1" flipV="1">
            <a:off x="4045273" y="2815259"/>
            <a:ext cx="3413519" cy="4051977"/>
          </a:xfrm>
          <a:prstGeom prst="curvedConnector4">
            <a:avLst>
              <a:gd name="adj1" fmla="val -4020"/>
              <a:gd name="adj2" fmla="val 122976"/>
            </a:avLst>
          </a:prstGeom>
          <a:ln>
            <a:tailEnd type="arrow"/>
          </a:ln>
        </p:spPr>
        <p:style>
          <a:lnRef idx="2">
            <a:schemeClr val="dk1"/>
          </a:lnRef>
          <a:fillRef idx="0">
            <a:schemeClr val="dk1"/>
          </a:fillRef>
          <a:effectRef idx="1">
            <a:schemeClr val="dk1"/>
          </a:effectRef>
          <a:fontRef idx="minor">
            <a:schemeClr val="tx1"/>
          </a:fontRef>
        </p:style>
      </p:cxnSp>
      <p:sp>
        <p:nvSpPr>
          <p:cNvPr id="57" name="TextBox 123"/>
          <p:cNvSpPr txBox="1"/>
          <p:nvPr/>
        </p:nvSpPr>
        <p:spPr>
          <a:xfrm>
            <a:off x="6997533" y="5901429"/>
            <a:ext cx="639919" cy="523220"/>
          </a:xfrm>
          <a:prstGeom prst="rect">
            <a:avLst/>
          </a:prstGeom>
          <a:noFill/>
        </p:spPr>
        <p:txBody>
          <a:bodyPr wrap="none" rtlCol="0">
            <a:spAutoFit/>
          </a:bodyPr>
          <a:lstStyle/>
          <a:p>
            <a:r>
              <a:rPr lang="es-ES_tradnl" sz="2800" dirty="0"/>
              <a:t>0,1</a:t>
            </a:r>
          </a:p>
        </p:txBody>
      </p:sp>
    </p:spTree>
    <p:extLst>
      <p:ext uri="{BB962C8B-B14F-4D97-AF65-F5344CB8AC3E}">
        <p14:creationId xmlns:p14="http://schemas.microsoft.com/office/powerpoint/2010/main" val="3967419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dirty="0"/>
              <a:t>Solución</a:t>
            </a:r>
          </a:p>
        </p:txBody>
      </p:sp>
      <p:sp>
        <p:nvSpPr>
          <p:cNvPr id="3" name="Content Placeholder 2"/>
          <p:cNvSpPr>
            <a:spLocks noGrp="1"/>
          </p:cNvSpPr>
          <p:nvPr>
            <p:ph idx="1"/>
          </p:nvPr>
        </p:nvSpPr>
        <p:spPr/>
        <p:txBody>
          <a:bodyPr/>
          <a:lstStyle/>
          <a:p>
            <a:r>
              <a:rPr lang="es-ES_tradnl" dirty="0"/>
              <a:t>Removiendo estados inalcanzables y estados “sumidero”</a:t>
            </a:r>
          </a:p>
        </p:txBody>
      </p:sp>
      <p:sp>
        <p:nvSpPr>
          <p:cNvPr id="25" name="Oval 24"/>
          <p:cNvSpPr/>
          <p:nvPr/>
        </p:nvSpPr>
        <p:spPr>
          <a:xfrm>
            <a:off x="230909" y="2783320"/>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{1}</a:t>
            </a:r>
          </a:p>
        </p:txBody>
      </p:sp>
      <p:sp>
        <p:nvSpPr>
          <p:cNvPr id="26" name="Oval 25"/>
          <p:cNvSpPr/>
          <p:nvPr/>
        </p:nvSpPr>
        <p:spPr>
          <a:xfrm>
            <a:off x="2012586" y="2615609"/>
            <a:ext cx="914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{2}</a:t>
            </a:r>
          </a:p>
        </p:txBody>
      </p:sp>
      <p:grpSp>
        <p:nvGrpSpPr>
          <p:cNvPr id="36" name="Group 35"/>
          <p:cNvGrpSpPr/>
          <p:nvPr/>
        </p:nvGrpSpPr>
        <p:grpSpPr>
          <a:xfrm>
            <a:off x="2417904" y="5767518"/>
            <a:ext cx="1532583" cy="914400"/>
            <a:chOff x="6695894" y="3566831"/>
            <a:chExt cx="919018" cy="914400"/>
          </a:xfrm>
        </p:grpSpPr>
        <p:sp>
          <p:nvSpPr>
            <p:cNvPr id="33" name="Oval 32"/>
            <p:cNvSpPr/>
            <p:nvPr/>
          </p:nvSpPr>
          <p:spPr>
            <a:xfrm>
              <a:off x="6695894" y="3566831"/>
              <a:ext cx="919018"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q3</a:t>
              </a:r>
            </a:p>
          </p:txBody>
        </p:sp>
        <p:sp>
          <p:nvSpPr>
            <p:cNvPr id="34" name="Oval 33"/>
            <p:cNvSpPr/>
            <p:nvPr/>
          </p:nvSpPr>
          <p:spPr>
            <a:xfrm>
              <a:off x="6788256" y="3643031"/>
              <a:ext cx="750456" cy="76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{3}</a:t>
              </a:r>
            </a:p>
          </p:txBody>
        </p:sp>
      </p:grpSp>
      <p:grpSp>
        <p:nvGrpSpPr>
          <p:cNvPr id="48" name="Group 47"/>
          <p:cNvGrpSpPr/>
          <p:nvPr/>
        </p:nvGrpSpPr>
        <p:grpSpPr>
          <a:xfrm>
            <a:off x="3254611" y="4411399"/>
            <a:ext cx="1532583" cy="914400"/>
            <a:chOff x="6695894" y="3566831"/>
            <a:chExt cx="919018" cy="914400"/>
          </a:xfrm>
        </p:grpSpPr>
        <p:sp>
          <p:nvSpPr>
            <p:cNvPr id="49" name="Oval 48"/>
            <p:cNvSpPr/>
            <p:nvPr/>
          </p:nvSpPr>
          <p:spPr>
            <a:xfrm>
              <a:off x="6695894" y="3566831"/>
              <a:ext cx="919018"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q3</a:t>
              </a:r>
            </a:p>
          </p:txBody>
        </p:sp>
        <p:sp>
          <p:nvSpPr>
            <p:cNvPr id="50" name="Oval 49"/>
            <p:cNvSpPr/>
            <p:nvPr/>
          </p:nvSpPr>
          <p:spPr>
            <a:xfrm>
              <a:off x="6788256" y="3643031"/>
              <a:ext cx="750456" cy="76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sz="2800" dirty="0"/>
                <a:t>{2,3}</a:t>
              </a:r>
            </a:p>
          </p:txBody>
        </p:sp>
      </p:grpSp>
      <p:cxnSp>
        <p:nvCxnSpPr>
          <p:cNvPr id="54" name="Straight Arrow Connector 53"/>
          <p:cNvCxnSpPr>
            <a:stCxn id="25" idx="6"/>
            <a:endCxn id="26" idx="2"/>
          </p:cNvCxnSpPr>
          <p:nvPr/>
        </p:nvCxnSpPr>
        <p:spPr>
          <a:xfrm flipV="1">
            <a:off x="1145309" y="3072809"/>
            <a:ext cx="867277" cy="1677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TextBox 57"/>
          <p:cNvSpPr txBox="1"/>
          <p:nvPr/>
        </p:nvSpPr>
        <p:spPr>
          <a:xfrm>
            <a:off x="1534848" y="3134488"/>
            <a:ext cx="366657" cy="523220"/>
          </a:xfrm>
          <a:prstGeom prst="rect">
            <a:avLst/>
          </a:prstGeom>
          <a:noFill/>
        </p:spPr>
        <p:txBody>
          <a:bodyPr wrap="none" rtlCol="0">
            <a:spAutoFit/>
          </a:bodyPr>
          <a:lstStyle/>
          <a:p>
            <a:r>
              <a:rPr lang="es-ES_tradnl" sz="2800" dirty="0"/>
              <a:t>0</a:t>
            </a:r>
          </a:p>
        </p:txBody>
      </p:sp>
      <p:cxnSp>
        <p:nvCxnSpPr>
          <p:cNvPr id="65" name="Straight Arrow Connector 64"/>
          <p:cNvCxnSpPr>
            <a:stCxn id="26" idx="5"/>
            <a:endCxn id="49" idx="1"/>
          </p:cNvCxnSpPr>
          <p:nvPr/>
        </p:nvCxnSpPr>
        <p:spPr>
          <a:xfrm>
            <a:off x="2793075" y="3396098"/>
            <a:ext cx="685978" cy="11492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2743657" y="3768789"/>
            <a:ext cx="366657" cy="523220"/>
          </a:xfrm>
          <a:prstGeom prst="rect">
            <a:avLst/>
          </a:prstGeom>
          <a:noFill/>
        </p:spPr>
        <p:txBody>
          <a:bodyPr wrap="none" rtlCol="0">
            <a:spAutoFit/>
          </a:bodyPr>
          <a:lstStyle/>
          <a:p>
            <a:r>
              <a:rPr lang="es-ES_tradnl" sz="2800" dirty="0"/>
              <a:t>0</a:t>
            </a:r>
          </a:p>
        </p:txBody>
      </p:sp>
      <p:cxnSp>
        <p:nvCxnSpPr>
          <p:cNvPr id="69" name="Straight Arrow Connector 15"/>
          <p:cNvCxnSpPr>
            <a:stCxn id="49" idx="7"/>
            <a:endCxn id="49" idx="0"/>
          </p:cNvCxnSpPr>
          <p:nvPr/>
        </p:nvCxnSpPr>
        <p:spPr>
          <a:xfrm rot="16200000" flipV="1">
            <a:off x="4224873" y="4207430"/>
            <a:ext cx="133911" cy="541849"/>
          </a:xfrm>
          <a:prstGeom prst="curvedConnector3">
            <a:avLst>
              <a:gd name="adj1" fmla="val 270710"/>
            </a:avLst>
          </a:prstGeom>
          <a:ln>
            <a:tailEnd type="arrow"/>
          </a:ln>
        </p:spPr>
        <p:style>
          <a:lnRef idx="2">
            <a:schemeClr val="dk1"/>
          </a:lnRef>
          <a:fillRef idx="0">
            <a:schemeClr val="dk1"/>
          </a:fillRef>
          <a:effectRef idx="1">
            <a:schemeClr val="dk1"/>
          </a:effectRef>
          <a:fontRef idx="minor">
            <a:schemeClr val="tx1"/>
          </a:fontRef>
        </p:style>
      </p:cxnSp>
      <p:sp>
        <p:nvSpPr>
          <p:cNvPr id="72" name="TextBox 71"/>
          <p:cNvSpPr txBox="1"/>
          <p:nvPr/>
        </p:nvSpPr>
        <p:spPr>
          <a:xfrm>
            <a:off x="4133238" y="3666353"/>
            <a:ext cx="366657" cy="523220"/>
          </a:xfrm>
          <a:prstGeom prst="rect">
            <a:avLst/>
          </a:prstGeom>
          <a:noFill/>
        </p:spPr>
        <p:txBody>
          <a:bodyPr wrap="none" rtlCol="0">
            <a:spAutoFit/>
          </a:bodyPr>
          <a:lstStyle/>
          <a:p>
            <a:r>
              <a:rPr lang="es-ES_tradnl" sz="2800" dirty="0"/>
              <a:t>0</a:t>
            </a:r>
          </a:p>
        </p:txBody>
      </p:sp>
      <p:pic>
        <p:nvPicPr>
          <p:cNvPr id="99" name="Picture 98"/>
          <p:cNvPicPr>
            <a:picLocks noChangeAspect="1"/>
          </p:cNvPicPr>
          <p:nvPr/>
        </p:nvPicPr>
        <p:blipFill>
          <a:blip r:embed="rId3"/>
          <a:stretch>
            <a:fillRect/>
          </a:stretch>
        </p:blipFill>
        <p:spPr>
          <a:xfrm>
            <a:off x="90252" y="193820"/>
            <a:ext cx="3164359" cy="983517"/>
          </a:xfrm>
          <a:prstGeom prst="rect">
            <a:avLst/>
          </a:prstGeom>
        </p:spPr>
      </p:pic>
      <p:cxnSp>
        <p:nvCxnSpPr>
          <p:cNvPr id="100" name="Straight Arrow Connector 99"/>
          <p:cNvCxnSpPr>
            <a:stCxn id="49" idx="4"/>
            <a:endCxn id="33" idx="0"/>
          </p:cNvCxnSpPr>
          <p:nvPr/>
        </p:nvCxnSpPr>
        <p:spPr>
          <a:xfrm flipH="1">
            <a:off x="3184196" y="5325799"/>
            <a:ext cx="836707" cy="4417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3" name="TextBox 102"/>
          <p:cNvSpPr txBox="1"/>
          <p:nvPr/>
        </p:nvSpPr>
        <p:spPr>
          <a:xfrm>
            <a:off x="3216595" y="5130209"/>
            <a:ext cx="366657" cy="523220"/>
          </a:xfrm>
          <a:prstGeom prst="rect">
            <a:avLst/>
          </a:prstGeom>
          <a:noFill/>
        </p:spPr>
        <p:txBody>
          <a:bodyPr wrap="none" rtlCol="0">
            <a:spAutoFit/>
          </a:bodyPr>
          <a:lstStyle/>
          <a:p>
            <a:r>
              <a:rPr lang="es-ES_tradnl" sz="2800" dirty="0"/>
              <a:t>1</a:t>
            </a:r>
          </a:p>
        </p:txBody>
      </p:sp>
      <p:cxnSp>
        <p:nvCxnSpPr>
          <p:cNvPr id="114" name="Straight Arrow Connector 113"/>
          <p:cNvCxnSpPr>
            <a:stCxn id="26" idx="4"/>
            <a:endCxn id="33" idx="2"/>
          </p:cNvCxnSpPr>
          <p:nvPr/>
        </p:nvCxnSpPr>
        <p:spPr>
          <a:xfrm rot="5400000">
            <a:off x="1096491" y="4851422"/>
            <a:ext cx="2694709" cy="51882"/>
          </a:xfrm>
          <a:prstGeom prst="curvedConnector4">
            <a:avLst>
              <a:gd name="adj1" fmla="val 22665"/>
              <a:gd name="adj2" fmla="val 3344530"/>
            </a:avLst>
          </a:prstGeom>
          <a:ln>
            <a:tailEnd type="arrow"/>
          </a:ln>
        </p:spPr>
        <p:style>
          <a:lnRef idx="2">
            <a:schemeClr val="dk1"/>
          </a:lnRef>
          <a:fillRef idx="0">
            <a:schemeClr val="dk1"/>
          </a:fillRef>
          <a:effectRef idx="1">
            <a:schemeClr val="dk1"/>
          </a:effectRef>
          <a:fontRef idx="minor">
            <a:schemeClr val="tx1"/>
          </a:fontRef>
        </p:style>
      </p:cxnSp>
      <p:sp>
        <p:nvSpPr>
          <p:cNvPr id="124" name="TextBox 123"/>
          <p:cNvSpPr txBox="1"/>
          <p:nvPr/>
        </p:nvSpPr>
        <p:spPr>
          <a:xfrm>
            <a:off x="273871" y="4810888"/>
            <a:ext cx="366657" cy="523220"/>
          </a:xfrm>
          <a:prstGeom prst="rect">
            <a:avLst/>
          </a:prstGeom>
          <a:noFill/>
        </p:spPr>
        <p:txBody>
          <a:bodyPr wrap="none" rtlCol="0">
            <a:spAutoFit/>
          </a:bodyPr>
          <a:lstStyle/>
          <a:p>
            <a:r>
              <a:rPr lang="es-ES_tradnl" sz="2800" dirty="0"/>
              <a:t>1</a:t>
            </a:r>
          </a:p>
        </p:txBody>
      </p:sp>
      <p:cxnSp>
        <p:nvCxnSpPr>
          <p:cNvPr id="39" name="Straight Arrow Connector 38"/>
          <p:cNvCxnSpPr/>
          <p:nvPr/>
        </p:nvCxnSpPr>
        <p:spPr>
          <a:xfrm>
            <a:off x="722506" y="2249515"/>
            <a:ext cx="0" cy="5303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01788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s-CO" dirty="0"/>
                  <a:t>¿Qué Sucede si se Tiene </a:t>
                </a:r>
                <a14:m>
                  <m:oMath xmlns:m="http://schemas.openxmlformats.org/officeDocument/2006/math">
                    <m:r>
                      <a:rPr lang="es-CO" i="1" smtClean="0">
                        <a:latin typeface="Cambria Math"/>
                        <a:ea typeface="Cambria Math"/>
                      </a:rPr>
                      <m:t>𝜀</m:t>
                    </m:r>
                  </m:oMath>
                </a14:m>
                <a:r>
                  <a:rPr lang="es-CO"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s-CO">
                    <a:noFill/>
                  </a:rPr>
                  <a:t> </a:t>
                </a:r>
              </a:p>
            </p:txBody>
          </p:sp>
        </mc:Fallback>
      </mc:AlternateContent>
      <p:pic>
        <p:nvPicPr>
          <p:cNvPr id="4" name="Content Placeholder 3" descr="C:\Documents and Settings\Jaime_Pavlich\Local Settings\Temporary Internet Files\Content.IE5\X2M1E1Q9\MCj04077340000[1].wmf"/>
          <p:cNvPicPr>
            <a:picLocks noGrp="1" noChangeAspect="1" noChangeArrowheads="1"/>
          </p:cNvPicPr>
          <p:nvPr>
            <p:ph idx="1"/>
          </p:nvPr>
        </p:nvPicPr>
        <p:blipFill>
          <a:blip r:embed="rId3"/>
          <a:srcRect/>
          <a:stretch>
            <a:fillRect/>
          </a:stretch>
        </p:blipFill>
        <p:spPr bwMode="auto">
          <a:xfrm>
            <a:off x="2987824" y="2636912"/>
            <a:ext cx="2768823" cy="2768823"/>
          </a:xfrm>
          <a:prstGeom prst="rect">
            <a:avLst/>
          </a:prstGeom>
          <a:noFill/>
        </p:spPr>
      </p:pic>
    </p:spTree>
    <p:extLst>
      <p:ext uri="{BB962C8B-B14F-4D97-AF65-F5344CB8AC3E}">
        <p14:creationId xmlns:p14="http://schemas.microsoft.com/office/powerpoint/2010/main" val="871104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r="-963" b="-85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s-CO" dirty="0"/>
                  <a:t>Se puede encontrar una relación entre </a:t>
                </a:r>
                <a14:m>
                  <m:oMath xmlns:m="http://schemas.openxmlformats.org/officeDocument/2006/math">
                    <m:r>
                      <a:rPr lang="es-CO" i="1">
                        <a:latin typeface="Cambria Math"/>
                        <a:ea typeface="Cambria Math"/>
                      </a:rPr>
                      <m:t>𝜀</m:t>
                    </m:r>
                  </m:oMath>
                </a14:m>
                <a:r>
                  <a:rPr lang="es-CO" dirty="0"/>
                  <a:t>-AFND y un AFD</a:t>
                </a:r>
              </a:p>
              <a:p>
                <a:pPr lvl="1"/>
                <a:r>
                  <a:rPr lang="es-CO" dirty="0"/>
                  <a:t>Recordar que la idea es que:</a:t>
                </a:r>
              </a:p>
              <a:p>
                <a:pPr marL="457200" lvl="1" indent="0">
                  <a:buNone/>
                </a:pPr>
                <a14:m>
                  <m:oMathPara xmlns:m="http://schemas.openxmlformats.org/officeDocument/2006/math">
                    <m:oMathParaPr>
                      <m:jc m:val="centerGroup"/>
                    </m:oMathParaPr>
                    <m:oMath xmlns:m="http://schemas.openxmlformats.org/officeDocument/2006/math">
                      <m:r>
                        <m:rPr>
                          <m:sty m:val="p"/>
                        </m:rPr>
                        <a:rPr lang="es-CO" b="0" i="0" smtClean="0">
                          <a:latin typeface="Cambria Math"/>
                          <a:ea typeface="Cambria Math"/>
                        </a:rPr>
                        <m:t>L</m:t>
                      </m:r>
                      <m:d>
                        <m:dPr>
                          <m:ctrlPr>
                            <a:rPr lang="es-CO" b="0" i="1" smtClean="0">
                              <a:latin typeface="Cambria Math" panose="02040503050406030204" pitchFamily="18" charset="0"/>
                              <a:ea typeface="Cambria Math"/>
                            </a:rPr>
                          </m:ctrlPr>
                        </m:dPr>
                        <m:e>
                          <m:r>
                            <a:rPr lang="es-CO" i="1">
                              <a:latin typeface="Cambria Math"/>
                              <a:ea typeface="Cambria Math"/>
                            </a:rPr>
                            <m:t>𝜀</m:t>
                          </m:r>
                          <m:r>
                            <a:rPr lang="es-CO" b="0" i="1" smtClean="0">
                              <a:latin typeface="Cambria Math"/>
                              <a:ea typeface="Cambria Math"/>
                            </a:rPr>
                            <m:t>−</m:t>
                          </m:r>
                          <m:r>
                            <a:rPr lang="es-CO" b="0" i="1" smtClean="0">
                              <a:latin typeface="Cambria Math"/>
                              <a:ea typeface="Cambria Math"/>
                            </a:rPr>
                            <m:t>𝐴𝐹𝑁𝐷</m:t>
                          </m:r>
                        </m:e>
                      </m:d>
                      <m:r>
                        <a:rPr lang="es-CO" b="0" i="1" smtClean="0">
                          <a:latin typeface="Cambria Math"/>
                          <a:ea typeface="Cambria Math"/>
                        </a:rPr>
                        <m:t>=</m:t>
                      </m:r>
                      <m:r>
                        <a:rPr lang="es-CO" b="0" i="1" smtClean="0">
                          <a:latin typeface="Cambria Math"/>
                          <a:ea typeface="Cambria Math"/>
                        </a:rPr>
                        <m:t>𝐿</m:t>
                      </m:r>
                      <m:r>
                        <a:rPr lang="es-CO" b="0" i="1" smtClean="0">
                          <a:latin typeface="Cambria Math"/>
                          <a:ea typeface="Cambria Math"/>
                        </a:rPr>
                        <m:t>(</m:t>
                      </m:r>
                      <m:r>
                        <a:rPr lang="es-CO" b="0" i="1" smtClean="0">
                          <a:latin typeface="Cambria Math"/>
                          <a:ea typeface="Cambria Math"/>
                        </a:rPr>
                        <m:t>𝐴𝐹𝐷</m:t>
                      </m:r>
                      <m:r>
                        <a:rPr lang="es-CO" b="0" i="1" smtClean="0">
                          <a:latin typeface="Cambria Math"/>
                          <a:ea typeface="Cambria Math"/>
                        </a:rPr>
                        <m:t>)</m:t>
                      </m:r>
                    </m:oMath>
                  </m:oMathPara>
                </a14:m>
                <a:endParaRPr lang="es-CO" dirty="0"/>
              </a:p>
              <a:p>
                <a:r>
                  <a:rPr lang="es-CO" dirty="0"/>
                  <a:t>Los pasos son similares a lo que se ha hecho, la diferencia es que se deben incorporar transiciones </a:t>
                </a:r>
                <a14:m>
                  <m:oMath xmlns:m="http://schemas.openxmlformats.org/officeDocument/2006/math">
                    <m:r>
                      <a:rPr lang="es-CO" i="1">
                        <a:latin typeface="Cambria Math"/>
                        <a:ea typeface="Cambria Math"/>
                      </a:rPr>
                      <m:t>𝜀</m:t>
                    </m:r>
                  </m:oMath>
                </a14:m>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1617" r="-2815"/>
                </a:stretch>
              </a:blipFill>
            </p:spPr>
            <p:txBody>
              <a:bodyPr/>
              <a:lstStyle/>
              <a:p>
                <a:r>
                  <a:rPr lang="es-CO">
                    <a:noFill/>
                  </a:rPr>
                  <a:t> </a:t>
                </a:r>
              </a:p>
            </p:txBody>
          </p:sp>
        </mc:Fallback>
      </mc:AlternateContent>
    </p:spTree>
    <p:extLst>
      <p:ext uri="{BB962C8B-B14F-4D97-AF65-F5344CB8AC3E}">
        <p14:creationId xmlns:p14="http://schemas.microsoft.com/office/powerpoint/2010/main" val="832747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s-CO" i="1">
                        <a:latin typeface="Cambria Math"/>
                        <a:ea typeface="Cambria Math"/>
                      </a:rPr>
                      <m:t>𝜀</m:t>
                    </m:r>
                  </m:oMath>
                </a14:m>
                <a:r>
                  <a:rPr lang="es-CO" dirty="0"/>
                  <a:t>-Clausura</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s-CO" dirty="0"/>
                  <a:t>Para poder explicar la conversión de </a:t>
                </a:r>
                <a14:m>
                  <m:oMath xmlns:m="http://schemas.openxmlformats.org/officeDocument/2006/math">
                    <m:r>
                      <a:rPr lang="es-CO" i="1">
                        <a:latin typeface="Cambria Math"/>
                        <a:ea typeface="Cambria Math"/>
                      </a:rPr>
                      <m:t>𝜀</m:t>
                    </m:r>
                  </m:oMath>
                </a14:m>
                <a:r>
                  <a:rPr lang="es-CO" dirty="0"/>
                  <a:t>-AFND a AFD se debe explicar </a:t>
                </a:r>
                <a14:m>
                  <m:oMath xmlns:m="http://schemas.openxmlformats.org/officeDocument/2006/math">
                    <m:r>
                      <a:rPr lang="es-CO" i="1">
                        <a:latin typeface="Cambria Math"/>
                        <a:ea typeface="Cambria Math"/>
                      </a:rPr>
                      <m:t>𝜀</m:t>
                    </m:r>
                  </m:oMath>
                </a14:m>
                <a:r>
                  <a:rPr lang="es-CO" dirty="0"/>
                  <a:t>- Clausura</a:t>
                </a:r>
              </a:p>
              <a:p>
                <a14:m>
                  <m:oMath xmlns:m="http://schemas.openxmlformats.org/officeDocument/2006/math">
                    <m:r>
                      <a:rPr lang="es-CO" i="1">
                        <a:latin typeface="Cambria Math"/>
                        <a:ea typeface="Cambria Math"/>
                      </a:rPr>
                      <m:t>𝜀</m:t>
                    </m:r>
                  </m:oMath>
                </a14:m>
                <a:r>
                  <a:rPr lang="es-CO" dirty="0"/>
                  <a:t>- Clausura  de un estado q se genera a partir de seguir todas las transiciones </a:t>
                </a:r>
                <a14:m>
                  <m:oMath xmlns:m="http://schemas.openxmlformats.org/officeDocument/2006/math">
                    <m:r>
                      <a:rPr lang="es-CO" i="1">
                        <a:latin typeface="Cambria Math"/>
                        <a:ea typeface="Cambria Math"/>
                      </a:rPr>
                      <m:t>𝜀</m:t>
                    </m:r>
                  </m:oMath>
                </a14:m>
                <a:r>
                  <a:rPr lang="es-CO" dirty="0"/>
                  <a:t>.</a:t>
                </a:r>
              </a:p>
              <a:p>
                <a:r>
                  <a:rPr lang="es-CO" dirty="0"/>
                  <a:t>Sin embargo, cuando se llega a otro estado a través de </a:t>
                </a:r>
                <a14:m>
                  <m:oMath xmlns:m="http://schemas.openxmlformats.org/officeDocument/2006/math">
                    <m:r>
                      <a:rPr lang="es-CO" i="1" smtClean="0">
                        <a:latin typeface="Cambria Math"/>
                        <a:ea typeface="Cambria Math"/>
                      </a:rPr>
                      <m:t>𝜀</m:t>
                    </m:r>
                  </m:oMath>
                </a14:m>
                <a:r>
                  <a:rPr lang="es-CO" dirty="0"/>
                  <a:t>, se debe continuar con las transiciones </a:t>
                </a:r>
                <a14:m>
                  <m:oMath xmlns:m="http://schemas.openxmlformats.org/officeDocument/2006/math">
                    <m:r>
                      <a:rPr lang="es-CO" i="1">
                        <a:latin typeface="Cambria Math"/>
                        <a:ea typeface="Cambria Math"/>
                      </a:rPr>
                      <m:t>𝜀</m:t>
                    </m:r>
                  </m:oMath>
                </a14:m>
                <a:r>
                  <a:rPr lang="es-CO" dirty="0"/>
                  <a:t> que salen de ese estado.</a:t>
                </a:r>
              </a:p>
              <a:p>
                <a:r>
                  <a:rPr lang="es-CO" dirty="0"/>
                  <a:t>Como resultado se obtienen todos los estados que pueden alcanzados desde q siguiendo cualquier camino que tenga una transición </a:t>
                </a:r>
                <a14:m>
                  <m:oMath xmlns:m="http://schemas.openxmlformats.org/officeDocument/2006/math">
                    <m:r>
                      <a:rPr lang="es-CO" i="1">
                        <a:latin typeface="Cambria Math"/>
                        <a:ea typeface="Cambria Math"/>
                      </a:rPr>
                      <m:t>𝜀</m:t>
                    </m:r>
                  </m:oMath>
                </a14:m>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481" t="-2695" b="-3235"/>
                </a:stretch>
              </a:blipFill>
            </p:spPr>
            <p:txBody>
              <a:bodyPr/>
              <a:lstStyle/>
              <a:p>
                <a:r>
                  <a:rPr lang="es-ES_tradnl">
                    <a:noFill/>
                  </a:rPr>
                  <a:t> </a:t>
                </a:r>
              </a:p>
            </p:txBody>
          </p:sp>
        </mc:Fallback>
      </mc:AlternateContent>
    </p:spTree>
    <p:extLst>
      <p:ext uri="{BB962C8B-B14F-4D97-AF65-F5344CB8AC3E}">
        <p14:creationId xmlns:p14="http://schemas.microsoft.com/office/powerpoint/2010/main" val="1633164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s-CO" i="1">
                        <a:latin typeface="Cambria Math"/>
                        <a:ea typeface="Cambria Math"/>
                      </a:rPr>
                      <m:t>𝜀</m:t>
                    </m:r>
                  </m:oMath>
                </a14:m>
                <a:r>
                  <a:rPr lang="es-CO" dirty="0"/>
                  <a:t>-Clausura</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s-CO" dirty="0"/>
                  <a:t>¿Cuál es la </a:t>
                </a:r>
                <a14:m>
                  <m:oMath xmlns:m="http://schemas.openxmlformats.org/officeDocument/2006/math">
                    <m:r>
                      <a:rPr lang="es-CO" i="1">
                        <a:latin typeface="Cambria Math"/>
                        <a:ea typeface="Cambria Math"/>
                      </a:rPr>
                      <m:t>𝜀</m:t>
                    </m:r>
                  </m:oMath>
                </a14:m>
                <a:r>
                  <a:rPr lang="es-CO" dirty="0"/>
                  <a:t>- Clausura del estado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852" t="-1617"/>
                </a:stretch>
              </a:blipFill>
            </p:spPr>
            <p:txBody>
              <a:bodyPr/>
              <a:lstStyle/>
              <a:p>
                <a:r>
                  <a:rPr lang="es-ES_tradnl">
                    <a:noFill/>
                  </a:rPr>
                  <a:t> </a:t>
                </a:r>
              </a:p>
            </p:txBody>
          </p:sp>
        </mc:Fallback>
      </mc:AlternateContent>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264" y="2564904"/>
            <a:ext cx="6702662"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8513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s-CO" i="1">
                        <a:latin typeface="Cambria Math"/>
                        <a:ea typeface="Cambria Math"/>
                      </a:rPr>
                      <m:t>𝜀</m:t>
                    </m:r>
                  </m:oMath>
                </a14:m>
                <a:r>
                  <a:rPr lang="es-CO" dirty="0"/>
                  <a:t>- Clausura</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 xmlns:m="http://schemas.openxmlformats.org/officeDocument/2006/math">
                    <m:r>
                      <a:rPr lang="es-CO" i="1">
                        <a:latin typeface="Cambria Math"/>
                        <a:ea typeface="Cambria Math"/>
                      </a:rPr>
                      <m:t>𝜀</m:t>
                    </m:r>
                  </m:oMath>
                </a14:m>
                <a:r>
                  <a:rPr lang="es-CO" dirty="0"/>
                  <a:t>- Clausura(1) = {1,2,3,6,4}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617"/>
                </a:stretch>
              </a:blipFill>
            </p:spPr>
            <p:txBody>
              <a:bodyPr/>
              <a:lstStyle/>
              <a:p>
                <a:r>
                  <a:rPr lang="es-ES_tradnl">
                    <a:noFill/>
                  </a:rPr>
                  <a:t> </a:t>
                </a:r>
              </a:p>
            </p:txBody>
          </p:sp>
        </mc:Fallback>
      </mc:AlternateContent>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264" y="2564904"/>
            <a:ext cx="6702662"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133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Título"/>
              <p:cNvSpPr>
                <a:spLocks noGrp="1"/>
              </p:cNvSpPr>
              <p:nvPr>
                <p:ph type="title"/>
              </p:nvPr>
            </p:nvSpPr>
            <p:spPr/>
            <p:txBody>
              <a:bodyPr>
                <a:normAutofit/>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a:t>
                </a:r>
                <a:endParaRPr lang="es-ES" dirty="0"/>
              </a:p>
            </p:txBody>
          </p:sp>
        </mc:Choice>
        <mc:Fallback xmlns="">
          <p:sp>
            <p:nvSpPr>
              <p:cNvPr id="2" name="1 Título"/>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92500" lnSpcReduction="20000"/>
              </a:bodyPr>
              <a:lstStyle/>
              <a:p>
                <a14:m>
                  <m:oMath xmlns:m="http://schemas.openxmlformats.org/officeDocument/2006/math">
                    <m:sSub>
                      <m:sSubPr>
                        <m:ctrlPr>
                          <a:rPr lang="es-CO" i="1" smtClean="0">
                            <a:latin typeface="Cambria Math" panose="02040503050406030204" pitchFamily="18" charset="0"/>
                          </a:rPr>
                        </m:ctrlPr>
                      </m:sSubPr>
                      <m:e>
                        <m:r>
                          <a:rPr lang="es-CO" i="1">
                            <a:latin typeface="Cambria Math"/>
                          </a:rPr>
                          <m:t>𝑄</m:t>
                        </m:r>
                      </m:e>
                      <m:sub>
                        <m:r>
                          <a:rPr lang="es-CO" i="1">
                            <a:latin typeface="Cambria Math"/>
                          </a:rPr>
                          <m:t>𝐷</m:t>
                        </m:r>
                      </m:sub>
                    </m:sSub>
                  </m:oMath>
                </a14:m>
                <a:r>
                  <a:rPr lang="es-ES" dirty="0"/>
                  <a:t> es el conjunto de todos los subconjuntos de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n-US" b="0" i="1" smtClean="0">
                            <a:latin typeface="Cambria Math"/>
                          </a:rPr>
                          <m:t>𝐸</m:t>
                        </m:r>
                      </m:sub>
                    </m:sSub>
                  </m:oMath>
                </a14:m>
                <a:endParaRPr lang="es-ES" dirty="0"/>
              </a:p>
              <a:p>
                <a:pPr lvl="1"/>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i="1">
                            <a:latin typeface="Cambria Math"/>
                          </a:rPr>
                          <m:t>𝐷</m:t>
                        </m:r>
                      </m:sub>
                    </m:sSub>
                  </m:oMath>
                </a14:m>
                <a:r>
                  <a:rPr lang="es-ES" dirty="0"/>
                  <a:t> es el conjunto potencia de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n-US" b="0" i="1" smtClean="0">
                            <a:latin typeface="Cambria Math"/>
                          </a:rPr>
                          <m:t>𝐸</m:t>
                        </m:r>
                      </m:sub>
                    </m:sSub>
                  </m:oMath>
                </a14:m>
                <a:endParaRPr lang="es-CO" dirty="0"/>
              </a:p>
              <a:p>
                <a:pPr lvl="1"/>
                <a:r>
                  <a:rPr lang="es-CO" dirty="0"/>
                  <a:t>La cantidad de estados en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n-US" b="0" i="1" smtClean="0">
                            <a:latin typeface="Cambria Math"/>
                          </a:rPr>
                          <m:t>𝐸</m:t>
                        </m:r>
                      </m:sub>
                    </m:sSub>
                  </m:oMath>
                </a14:m>
                <a:r>
                  <a:rPr lang="es-ES" dirty="0"/>
                  <a:t> es n, por tanto la cantidad de estados en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i="1">
                            <a:latin typeface="Cambria Math"/>
                          </a:rPr>
                          <m:t>𝐷</m:t>
                        </m:r>
                      </m:sub>
                    </m:sSub>
                  </m:oMath>
                </a14:m>
                <a:r>
                  <a:rPr lang="es-ES" dirty="0"/>
                  <a:t> es </a:t>
                </a:r>
                <a14:m>
                  <m:oMath xmlns:m="http://schemas.openxmlformats.org/officeDocument/2006/math">
                    <m:sSup>
                      <m:sSupPr>
                        <m:ctrlPr>
                          <a:rPr lang="es-ES" i="1">
                            <a:latin typeface="Cambria Math" panose="02040503050406030204" pitchFamily="18" charset="0"/>
                          </a:rPr>
                        </m:ctrlPr>
                      </m:sSupPr>
                      <m:e>
                        <m:r>
                          <a:rPr lang="es-CO" i="1">
                            <a:latin typeface="Cambria Math"/>
                          </a:rPr>
                          <m:t>2</m:t>
                        </m:r>
                      </m:e>
                      <m:sup>
                        <m:r>
                          <a:rPr lang="es-CO" i="1">
                            <a:latin typeface="Cambria Math"/>
                          </a:rPr>
                          <m:t>𝑛</m:t>
                        </m:r>
                      </m:sup>
                    </m:sSup>
                  </m:oMath>
                </a14:m>
                <a:endParaRPr lang="es-CO" dirty="0"/>
              </a:p>
              <a:p>
                <a:pPr lvl="1"/>
                <a:r>
                  <a:rPr lang="es-CO" dirty="0"/>
                  <a:t>No todos los estados son accesibles</a:t>
                </a:r>
                <a:endParaRPr lang="es-ES" dirty="0"/>
              </a:p>
              <a:p>
                <a14:m>
                  <m:oMath xmlns:m="http://schemas.openxmlformats.org/officeDocument/2006/math">
                    <m:sSub>
                      <m:sSubPr>
                        <m:ctrlPr>
                          <a:rPr lang="es-ES" i="1" smtClean="0">
                            <a:latin typeface="Cambria Math" panose="02040503050406030204" pitchFamily="18" charset="0"/>
                          </a:rPr>
                        </m:ctrlPr>
                      </m:sSubPr>
                      <m:e>
                        <m:r>
                          <a:rPr lang="es-CO" b="0" i="1" smtClean="0">
                            <a:latin typeface="Cambria Math"/>
                          </a:rPr>
                          <m:t>𝑞</m:t>
                        </m:r>
                      </m:e>
                      <m:sub>
                        <m:r>
                          <a:rPr lang="es-CO" b="0" i="1" smtClean="0">
                            <a:latin typeface="Cambria Math"/>
                          </a:rPr>
                          <m:t>𝐷</m:t>
                        </m:r>
                      </m:sub>
                    </m:sSub>
                    <m:r>
                      <a:rPr lang="es-CO" b="0" i="1" smtClean="0">
                        <a:latin typeface="Cambria Math"/>
                      </a:rPr>
                      <m:t>=</m:t>
                    </m:r>
                    <m:r>
                      <a:rPr lang="es-CO" i="1">
                        <a:latin typeface="Cambria Math"/>
                        <a:ea typeface="Cambria Math"/>
                      </a:rPr>
                      <m:t>𝜀</m:t>
                    </m:r>
                    <m:r>
                      <m:rPr>
                        <m:nor/>
                      </m:rPr>
                      <a:rPr lang="es-CO" dirty="0"/>
                      <m:t>−</m:t>
                    </m:r>
                    <m:r>
                      <m:rPr>
                        <m:nor/>
                      </m:rPr>
                      <a:rPr lang="es-CO" dirty="0"/>
                      <m:t>Clausura</m:t>
                    </m:r>
                    <m:r>
                      <m:rPr>
                        <m:nor/>
                      </m:rPr>
                      <a:rPr lang="es-CO" b="0" i="0" dirty="0" smtClean="0"/>
                      <m:t>(</m:t>
                    </m:r>
                    <m:sSub>
                      <m:sSubPr>
                        <m:ctrlPr>
                          <a:rPr lang="es-CO" b="0" i="1" dirty="0" smtClean="0">
                            <a:latin typeface="Cambria Math" panose="02040503050406030204" pitchFamily="18" charset="0"/>
                          </a:rPr>
                        </m:ctrlPr>
                      </m:sSubPr>
                      <m:e>
                        <m:r>
                          <a:rPr lang="es-CO" b="0" i="1" dirty="0" smtClean="0">
                            <a:latin typeface="Cambria Math"/>
                          </a:rPr>
                          <m:t>𝑞</m:t>
                        </m:r>
                      </m:e>
                      <m:sub>
                        <m:r>
                          <a:rPr lang="es-CO" b="0" i="1" dirty="0" smtClean="0">
                            <a:latin typeface="Cambria Math"/>
                          </a:rPr>
                          <m:t>0</m:t>
                        </m:r>
                      </m:sub>
                    </m:sSub>
                    <m:r>
                      <m:rPr>
                        <m:nor/>
                      </m:rPr>
                      <a:rPr lang="es-CO" b="0" i="0" dirty="0" smtClean="0"/>
                      <m:t>)</m:t>
                    </m:r>
                  </m:oMath>
                </a14:m>
                <a:endParaRPr lang="es-ES" dirty="0"/>
              </a:p>
              <a:p>
                <a14:m>
                  <m:oMath xmlns:m="http://schemas.openxmlformats.org/officeDocument/2006/math">
                    <m:sSub>
                      <m:sSubPr>
                        <m:ctrlPr>
                          <a:rPr lang="es-CO" i="1">
                            <a:latin typeface="Cambria Math" panose="02040503050406030204" pitchFamily="18" charset="0"/>
                            <a:ea typeface="Cambria Math"/>
                          </a:rPr>
                        </m:ctrlPr>
                      </m:sSubPr>
                      <m:e>
                        <m:r>
                          <a:rPr lang="es-CO" i="1">
                            <a:latin typeface="Cambria Math"/>
                            <a:ea typeface="Cambria Math"/>
                          </a:rPr>
                          <m:t>𝐹</m:t>
                        </m:r>
                      </m:e>
                      <m:sub>
                        <m:r>
                          <a:rPr lang="es-CO" i="1">
                            <a:latin typeface="Cambria Math"/>
                            <a:ea typeface="Cambria Math"/>
                          </a:rPr>
                          <m:t>𝐷</m:t>
                        </m:r>
                      </m:sub>
                    </m:sSub>
                  </m:oMath>
                </a14:m>
                <a:r>
                  <a:rPr lang="es-ES" dirty="0"/>
                  <a:t> es el conjunto de subconjuntos S de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s-CO" b="0" i="1" smtClean="0">
                            <a:latin typeface="Cambria Math"/>
                          </a:rPr>
                          <m:t>𝐷</m:t>
                        </m:r>
                      </m:sub>
                    </m:sSub>
                  </m:oMath>
                </a14:m>
                <a:r>
                  <a:rPr lang="es-ES" dirty="0"/>
                  <a:t> tal que </a:t>
                </a:r>
                <a14:m>
                  <m:oMath xmlns:m="http://schemas.openxmlformats.org/officeDocument/2006/math">
                    <m:r>
                      <a:rPr lang="es-CO" i="1">
                        <a:latin typeface="Cambria Math"/>
                      </a:rPr>
                      <m:t>𝑆</m:t>
                    </m:r>
                    <m:r>
                      <a:rPr lang="es-CO" i="1">
                        <a:latin typeface="Cambria Math"/>
                      </a:rPr>
                      <m:t> </m:t>
                    </m:r>
                    <m:nary>
                      <m:naryPr>
                        <m:chr m:val="⋂"/>
                        <m:subHide m:val="on"/>
                        <m:supHide m:val="on"/>
                        <m:ctrlPr>
                          <a:rPr lang="es-CO" i="1">
                            <a:latin typeface="Cambria Math" panose="02040503050406030204" pitchFamily="18" charset="0"/>
                            <a:ea typeface="Cambria Math"/>
                          </a:rPr>
                        </m:ctrlPr>
                      </m:naryPr>
                      <m:sub/>
                      <m:sup/>
                      <m:e>
                        <m:sSub>
                          <m:sSubPr>
                            <m:ctrlPr>
                              <a:rPr lang="es-CO" i="1">
                                <a:latin typeface="Cambria Math" panose="02040503050406030204" pitchFamily="18" charset="0"/>
                                <a:ea typeface="Cambria Math"/>
                              </a:rPr>
                            </m:ctrlPr>
                          </m:sSubPr>
                          <m:e>
                            <m:r>
                              <a:rPr lang="es-CO" i="1">
                                <a:latin typeface="Cambria Math"/>
                                <a:ea typeface="Cambria Math"/>
                              </a:rPr>
                              <m:t>𝐹</m:t>
                            </m:r>
                          </m:e>
                          <m:sub>
                            <m:r>
                              <a:rPr lang="en-US" b="0" i="1" smtClean="0">
                                <a:latin typeface="Cambria Math"/>
                                <a:ea typeface="Cambria Math"/>
                              </a:rPr>
                              <m:t>𝐸</m:t>
                            </m:r>
                          </m:sub>
                        </m:sSub>
                        <m:r>
                          <a:rPr lang="es-CO" i="1">
                            <a:latin typeface="Cambria Math"/>
                            <a:ea typeface="Cambria Math"/>
                          </a:rPr>
                          <m:t>≠{}</m:t>
                        </m:r>
                      </m:e>
                    </m:nary>
                  </m:oMath>
                </a14:m>
                <a:endParaRPr lang="es-ES" dirty="0"/>
              </a:p>
              <a:p>
                <a:pPr lvl="1"/>
                <a14:m>
                  <m:oMath xmlns:m="http://schemas.openxmlformats.org/officeDocument/2006/math">
                    <m:sSub>
                      <m:sSubPr>
                        <m:ctrlPr>
                          <a:rPr lang="es-CO" i="1">
                            <a:latin typeface="Cambria Math" panose="02040503050406030204" pitchFamily="18" charset="0"/>
                            <a:ea typeface="Cambria Math"/>
                          </a:rPr>
                        </m:ctrlPr>
                      </m:sSubPr>
                      <m:e>
                        <m:r>
                          <a:rPr lang="es-CO" i="1">
                            <a:latin typeface="Cambria Math"/>
                            <a:ea typeface="Cambria Math"/>
                          </a:rPr>
                          <m:t>𝐹</m:t>
                        </m:r>
                      </m:e>
                      <m:sub>
                        <m:r>
                          <a:rPr lang="es-CO" i="1">
                            <a:latin typeface="Cambria Math"/>
                            <a:ea typeface="Cambria Math"/>
                          </a:rPr>
                          <m:t>𝐷</m:t>
                        </m:r>
                      </m:sub>
                    </m:sSub>
                  </m:oMath>
                </a14:m>
                <a:r>
                  <a:rPr lang="es-ES" dirty="0"/>
                  <a:t> es el conjunto de subconjuntos de </a:t>
                </a:r>
                <a14:m>
                  <m:oMath xmlns:m="http://schemas.openxmlformats.org/officeDocument/2006/math">
                    <m:sSub>
                      <m:sSubPr>
                        <m:ctrlPr>
                          <a:rPr lang="es-CO" i="1">
                            <a:latin typeface="Cambria Math" panose="02040503050406030204" pitchFamily="18" charset="0"/>
                          </a:rPr>
                        </m:ctrlPr>
                      </m:sSubPr>
                      <m:e>
                        <m:r>
                          <a:rPr lang="es-CO" i="1">
                            <a:latin typeface="Cambria Math"/>
                          </a:rPr>
                          <m:t>𝑄</m:t>
                        </m:r>
                      </m:e>
                      <m:sub>
                        <m:r>
                          <a:rPr lang="en-US" b="0" i="1" smtClean="0">
                            <a:latin typeface="Cambria Math"/>
                            <a:ea typeface="Cambria Math"/>
                          </a:rPr>
                          <m:t>𝐸</m:t>
                        </m:r>
                      </m:sub>
                    </m:sSub>
                  </m:oMath>
                </a14:m>
                <a:r>
                  <a:rPr lang="es-ES" dirty="0"/>
                  <a:t> que tienen un estado de aceptación</a:t>
                </a:r>
              </a:p>
              <a:p>
                <a:endParaRPr lang="es-ES"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t="-3504" b="-1078"/>
                </a:stretch>
              </a:blipFill>
            </p:spPr>
            <p:txBody>
              <a:bodyPr/>
              <a:lstStyle/>
              <a:p>
                <a:r>
                  <a:rPr lang="es-ES_tradnl">
                    <a:noFill/>
                  </a:rPr>
                  <a:t> </a:t>
                </a:r>
              </a:p>
            </p:txBody>
          </p:sp>
        </mc:Fallback>
      </mc:AlternateContent>
    </p:spTree>
    <p:extLst>
      <p:ext uri="{BB962C8B-B14F-4D97-AF65-F5344CB8AC3E}">
        <p14:creationId xmlns:p14="http://schemas.microsoft.com/office/powerpoint/2010/main" val="1350210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r="-963" b="-85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s-ES" i="1" smtClean="0">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𝑆</m:t>
                        </m:r>
                        <m:r>
                          <a:rPr lang="es-CO" i="1">
                            <a:latin typeface="Cambria Math"/>
                            <a:ea typeface="Cambria Math"/>
                          </a:rPr>
                          <m:t>,</m:t>
                        </m:r>
                        <m:r>
                          <a:rPr lang="es-CO" i="1">
                            <a:latin typeface="Cambria Math"/>
                            <a:ea typeface="Cambria Math"/>
                          </a:rPr>
                          <m:t>𝑎</m:t>
                        </m:r>
                      </m:e>
                    </m:d>
                  </m:oMath>
                </a14:m>
                <a:r>
                  <a:rPr lang="es-CO" dirty="0"/>
                  <a:t> se calcula a partir de: </a:t>
                </a:r>
              </a:p>
              <a:p>
                <a:pPr marL="457200" lvl="1" indent="0">
                  <a:buNone/>
                </a:pPr>
                <a14:m>
                  <m:oMathPara xmlns:m="http://schemas.openxmlformats.org/officeDocument/2006/math">
                    <m:oMathParaPr>
                      <m:jc m:val="centerGroup"/>
                    </m:oMathParaPr>
                    <m:oMath xmlns:m="http://schemas.openxmlformats.org/officeDocument/2006/math">
                      <m:nary>
                        <m:naryPr>
                          <m:chr m:val="⋃"/>
                          <m:supHide m:val="on"/>
                          <m:ctrlPr>
                            <a:rPr lang="es-CO" i="1" smtClean="0">
                              <a:latin typeface="Cambria Math" panose="02040503050406030204" pitchFamily="18" charset="0"/>
                            </a:rPr>
                          </m:ctrlPr>
                        </m:naryPr>
                        <m:sub>
                          <m:r>
                            <a:rPr lang="en-US" b="0" i="1" smtClean="0">
                              <a:latin typeface="Cambria Math"/>
                            </a:rPr>
                            <m:t>𝑝</m:t>
                          </m:r>
                          <m:r>
                            <a:rPr lang="en-US" b="0" i="1" smtClean="0">
                              <a:latin typeface="Cambria Math"/>
                            </a:rPr>
                            <m:t>∈</m:t>
                          </m:r>
                          <m:r>
                            <a:rPr lang="en-US" b="0" i="1" smtClean="0">
                              <a:latin typeface="Cambria Math"/>
                            </a:rPr>
                            <m:t>𝑆</m:t>
                          </m:r>
                        </m:sub>
                        <m:sup/>
                        <m:e>
                          <m:sSub>
                            <m:sSubPr>
                              <m:ctrlPr>
                                <a:rPr lang="es-CO" i="1" smtClean="0">
                                  <a:latin typeface="Cambria Math" panose="02040503050406030204" pitchFamily="18" charset="0"/>
                                </a:rPr>
                              </m:ctrlPr>
                            </m:sSubPr>
                            <m:e>
                              <m:r>
                                <a:rPr lang="es-CO" i="1" smtClean="0">
                                  <a:latin typeface="Cambria Math"/>
                                  <a:ea typeface="Cambria Math"/>
                                </a:rPr>
                                <m:t>𝛿</m:t>
                              </m:r>
                            </m:e>
                            <m:sub>
                              <m:r>
                                <a:rPr lang="en-US" i="1" smtClean="0">
                                  <a:latin typeface="Cambria Math"/>
                                  <a:ea typeface="Cambria Math"/>
                                </a:rPr>
                                <m:t>𝐸</m:t>
                              </m:r>
                            </m:sub>
                          </m:sSub>
                          <m:d>
                            <m:dPr>
                              <m:ctrlPr>
                                <a:rPr lang="es-CO" b="0" i="1" smtClean="0">
                                  <a:latin typeface="Cambria Math" panose="02040503050406030204" pitchFamily="18" charset="0"/>
                                </a:rPr>
                              </m:ctrlPr>
                            </m:dPr>
                            <m:e>
                              <m:r>
                                <a:rPr lang="en-US" b="0" i="1" smtClean="0">
                                  <a:latin typeface="Cambria Math"/>
                                </a:rPr>
                                <m:t>𝑝</m:t>
                              </m:r>
                              <m:r>
                                <a:rPr lang="es-CO" b="0" i="1" smtClean="0">
                                  <a:latin typeface="Cambria Math"/>
                                </a:rPr>
                                <m:t>,</m:t>
                              </m:r>
                              <m:r>
                                <a:rPr lang="es-CO" b="0" i="1" smtClean="0">
                                  <a:latin typeface="Cambria Math"/>
                                </a:rPr>
                                <m:t>𝑎</m:t>
                              </m:r>
                            </m:e>
                          </m:d>
                          <m:r>
                            <a:rPr lang="es-CO" b="0" i="1" smtClean="0">
                              <a:latin typeface="Cambria Math"/>
                            </a:rPr>
                            <m:t>={</m:t>
                          </m:r>
                          <m:sSub>
                            <m:sSubPr>
                              <m:ctrlPr>
                                <a:rPr lang="es-CO" b="0" i="1" smtClean="0">
                                  <a:latin typeface="Cambria Math" panose="02040503050406030204" pitchFamily="18" charset="0"/>
                                </a:rPr>
                              </m:ctrlPr>
                            </m:sSubPr>
                            <m:e>
                              <m:r>
                                <a:rPr lang="es-CO" b="0" i="1" smtClean="0">
                                  <a:latin typeface="Cambria Math"/>
                                </a:rPr>
                                <m:t>𝑟</m:t>
                              </m:r>
                            </m:e>
                            <m:sub>
                              <m:r>
                                <a:rPr lang="es-CO" b="0" i="1" smtClean="0">
                                  <a:latin typeface="Cambria Math"/>
                                </a:rPr>
                                <m:t>1</m:t>
                              </m:r>
                            </m:sub>
                          </m:sSub>
                          <m:r>
                            <a:rPr lang="es-CO" b="0" i="1" smtClean="0">
                              <a:latin typeface="Cambria Math"/>
                            </a:rPr>
                            <m:t>,</m:t>
                          </m:r>
                          <m:sSub>
                            <m:sSubPr>
                              <m:ctrlPr>
                                <a:rPr lang="es-CO" b="0" i="1" smtClean="0">
                                  <a:latin typeface="Cambria Math" panose="02040503050406030204" pitchFamily="18" charset="0"/>
                                </a:rPr>
                              </m:ctrlPr>
                            </m:sSubPr>
                            <m:e>
                              <m:r>
                                <a:rPr lang="es-CO" b="0" i="1" smtClean="0">
                                  <a:latin typeface="Cambria Math"/>
                                </a:rPr>
                                <m:t>𝑟</m:t>
                              </m:r>
                            </m:e>
                            <m:sub>
                              <m:r>
                                <a:rPr lang="es-CO" b="0" i="1" smtClean="0">
                                  <a:latin typeface="Cambria Math"/>
                                </a:rPr>
                                <m:t>2</m:t>
                              </m:r>
                            </m:sub>
                          </m:sSub>
                          <m:r>
                            <a:rPr lang="es-CO" b="0" i="1" smtClean="0">
                              <a:latin typeface="Cambria Math"/>
                            </a:rPr>
                            <m:t>,…,</m:t>
                          </m:r>
                          <m:sSub>
                            <m:sSubPr>
                              <m:ctrlPr>
                                <a:rPr lang="es-CO" b="0" i="1" smtClean="0">
                                  <a:latin typeface="Cambria Math" panose="02040503050406030204" pitchFamily="18" charset="0"/>
                                </a:rPr>
                              </m:ctrlPr>
                            </m:sSubPr>
                            <m:e>
                              <m:r>
                                <a:rPr lang="es-CO" b="0" i="1" smtClean="0">
                                  <a:latin typeface="Cambria Math"/>
                                </a:rPr>
                                <m:t>𝑟</m:t>
                              </m:r>
                            </m:e>
                            <m:sub>
                              <m:r>
                                <a:rPr lang="es-CO" b="0" i="1" smtClean="0">
                                  <a:latin typeface="Cambria Math"/>
                                </a:rPr>
                                <m:t>𝑚</m:t>
                              </m:r>
                            </m:sub>
                          </m:sSub>
                          <m:r>
                            <a:rPr lang="es-CO" b="0" i="1" smtClean="0">
                              <a:latin typeface="Cambria Math"/>
                            </a:rPr>
                            <m:t>}</m:t>
                          </m:r>
                        </m:e>
                      </m:nary>
                    </m:oMath>
                  </m:oMathPara>
                </a14:m>
                <a:endParaRPr lang="es-CO" dirty="0"/>
              </a:p>
              <a:p>
                <a:pPr lvl="1"/>
                <a:r>
                  <a:rPr lang="es-CO" dirty="0"/>
                  <a:t>Entonces</a:t>
                </a:r>
              </a:p>
              <a:p>
                <a:pPr marL="457200" lvl="1"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𝑆</m:t>
                          </m:r>
                          <m:r>
                            <a:rPr lang="es-CO" i="1">
                              <a:latin typeface="Cambria Math"/>
                              <a:ea typeface="Cambria Math"/>
                            </a:rPr>
                            <m:t>,</m:t>
                          </m:r>
                          <m:r>
                            <a:rPr lang="es-CO" i="1">
                              <a:latin typeface="Cambria Math"/>
                              <a:ea typeface="Cambria Math"/>
                            </a:rPr>
                            <m:t>𝑎</m:t>
                          </m:r>
                        </m:e>
                      </m:d>
                      <m:r>
                        <a:rPr lang="es-CO" b="0" i="1" smtClean="0">
                          <a:latin typeface="Cambria Math"/>
                          <a:ea typeface="Cambria Math"/>
                        </a:rPr>
                        <m:t>= </m:t>
                      </m:r>
                      <m:nary>
                        <m:naryPr>
                          <m:chr m:val="⋃"/>
                          <m:ctrlPr>
                            <a:rPr lang="es-CO" b="0" i="1" smtClean="0">
                              <a:latin typeface="Cambria Math" panose="02040503050406030204" pitchFamily="18" charset="0"/>
                              <a:ea typeface="Cambria Math"/>
                            </a:rPr>
                          </m:ctrlPr>
                        </m:naryPr>
                        <m:sub>
                          <m:r>
                            <m:rPr>
                              <m:brk m:alnAt="23"/>
                            </m:rPr>
                            <a:rPr lang="es-CO" b="0" i="1" smtClean="0">
                              <a:latin typeface="Cambria Math"/>
                              <a:ea typeface="Cambria Math"/>
                            </a:rPr>
                            <m:t>𝑗</m:t>
                          </m:r>
                          <m:r>
                            <a:rPr lang="es-CO" b="0" i="1" smtClean="0">
                              <a:latin typeface="Cambria Math"/>
                              <a:ea typeface="Cambria Math"/>
                            </a:rPr>
                            <m:t>=1</m:t>
                          </m:r>
                        </m:sub>
                        <m:sup>
                          <m:r>
                            <a:rPr lang="es-CO" b="0" i="1" smtClean="0">
                              <a:latin typeface="Cambria Math"/>
                              <a:ea typeface="Cambria Math"/>
                            </a:rPr>
                            <m:t>𝑚</m:t>
                          </m:r>
                        </m:sup>
                        <m:e>
                          <m:r>
                            <a:rPr lang="es-CO" i="1">
                              <a:latin typeface="Cambria Math"/>
                              <a:ea typeface="Cambria Math"/>
                            </a:rPr>
                            <m:t>𝜀</m:t>
                          </m:r>
                          <m:r>
                            <a:rPr lang="es-CO" b="0" i="1" smtClean="0">
                              <a:latin typeface="Cambria Math"/>
                              <a:ea typeface="Cambria Math"/>
                            </a:rPr>
                            <m:t>−</m:t>
                          </m:r>
                          <m:r>
                            <m:rPr>
                              <m:nor/>
                            </m:rPr>
                            <a:rPr lang="es-CO" dirty="0"/>
                            <m:t>Clausura</m:t>
                          </m:r>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𝑟</m:t>
                              </m:r>
                            </m:e>
                            <m:sub>
                              <m:r>
                                <a:rPr lang="es-CO" b="0" i="1" smtClean="0">
                                  <a:latin typeface="Cambria Math"/>
                                  <a:ea typeface="Cambria Math"/>
                                </a:rPr>
                                <m:t>𝑗</m:t>
                              </m:r>
                            </m:sub>
                          </m:sSub>
                          <m:r>
                            <a:rPr lang="es-CO" b="0" i="1" smtClean="0">
                              <a:latin typeface="Cambria Math"/>
                              <a:ea typeface="Cambria Math"/>
                            </a:rPr>
                            <m:t>)</m:t>
                          </m:r>
                        </m:e>
                      </m:nary>
                    </m:oMath>
                  </m:oMathPara>
                </a14:m>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617"/>
                </a:stretch>
              </a:blipFill>
            </p:spPr>
            <p:txBody>
              <a:bodyPr/>
              <a:lstStyle/>
              <a:p>
                <a:r>
                  <a:rPr lang="es-ES_tradnl">
                    <a:noFill/>
                  </a:rPr>
                  <a:t> </a:t>
                </a:r>
              </a:p>
            </p:txBody>
          </p:sp>
        </mc:Fallback>
      </mc:AlternateContent>
    </p:spTree>
    <p:extLst>
      <p:ext uri="{BB962C8B-B14F-4D97-AF65-F5344CB8AC3E}">
        <p14:creationId xmlns:p14="http://schemas.microsoft.com/office/powerpoint/2010/main" val="158615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Autómata Finito No determinista</a:t>
            </a:r>
          </a:p>
        </p:txBody>
      </p:sp>
      <p:sp>
        <p:nvSpPr>
          <p:cNvPr id="3" name="2 Marcador de contenido"/>
          <p:cNvSpPr>
            <a:spLocks noGrp="1"/>
          </p:cNvSpPr>
          <p:nvPr>
            <p:ph idx="1"/>
          </p:nvPr>
        </p:nvSpPr>
        <p:spPr/>
        <p:txBody>
          <a:bodyPr/>
          <a:lstStyle/>
          <a:p>
            <a:r>
              <a:rPr lang="es-CO" dirty="0"/>
              <a:t>La solución al problema es hacer que el autómata finito pueda ser no determinista</a:t>
            </a:r>
          </a:p>
          <a:p>
            <a:pPr lvl="1"/>
            <a:r>
              <a:rPr lang="es-CO" dirty="0"/>
              <a:t>Estar en varios estados al mismo tiempo</a:t>
            </a:r>
          </a:p>
          <a:p>
            <a:pPr marL="0" indent="0">
              <a:buNone/>
            </a:pPr>
            <a:endParaRPr lang="es-CO" dirty="0"/>
          </a:p>
        </p:txBody>
      </p:sp>
      <p:pic>
        <p:nvPicPr>
          <p:cNvPr id="4" name="Picture 2" descr="\\VBOXSVR\jpavlich\Downloads\5250782266_da793ea40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212976"/>
            <a:ext cx="2843597" cy="346648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8028384" y="4946216"/>
            <a:ext cx="184731" cy="369332"/>
          </a:xfrm>
          <a:prstGeom prst="rect">
            <a:avLst/>
          </a:prstGeom>
          <a:noFill/>
        </p:spPr>
        <p:txBody>
          <a:bodyPr wrap="none" rtlCol="0">
            <a:spAutoFit/>
          </a:bodyPr>
          <a:lstStyle/>
          <a:p>
            <a:endParaRPr lang="es-ES_tradnl" dirty="0"/>
          </a:p>
        </p:txBody>
      </p:sp>
    </p:spTree>
    <p:extLst>
      <p:ext uri="{BB962C8B-B14F-4D97-AF65-F5344CB8AC3E}">
        <p14:creationId xmlns:p14="http://schemas.microsoft.com/office/powerpoint/2010/main" val="2864275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s-CO" dirty="0"/>
              <a:t>Ejemplo</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3" y="1916832"/>
            <a:ext cx="4438945"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184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Ejemplo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𝑄</m:t>
                        </m:r>
                      </m:e>
                      <m:sub>
                        <m:r>
                          <a:rPr lang="es-CO" b="0" i="1" smtClean="0">
                            <a:latin typeface="Cambria Math"/>
                          </a:rPr>
                          <m:t>𝐷</m:t>
                        </m:r>
                      </m:sub>
                    </m:sSub>
                    <m:r>
                      <a:rPr lang="es-CO" i="1">
                        <a:latin typeface="Cambria Math"/>
                      </a:rPr>
                      <m:t>={</m:t>
                    </m:r>
                    <m:r>
                      <a:rPr lang="es-CO" b="0" i="1" smtClean="0">
                        <a:latin typeface="Cambria Math"/>
                      </a:rPr>
                      <m:t>{},</m:t>
                    </m:r>
                    <m:d>
                      <m:dPr>
                        <m:begChr m:val="{"/>
                        <m:endChr m:val="}"/>
                        <m:ctrlPr>
                          <a:rPr lang="es-CO" b="0" i="1" smtClean="0">
                            <a:latin typeface="Cambria Math" panose="02040503050406030204" pitchFamily="18" charset="0"/>
                          </a:rPr>
                        </m:ctrlPr>
                      </m:dPr>
                      <m:e>
                        <m:r>
                          <a:rPr lang="es-CO" b="0" i="1" smtClean="0">
                            <a:latin typeface="Cambria Math"/>
                          </a:rPr>
                          <m:t>1</m:t>
                        </m:r>
                      </m:e>
                    </m:d>
                    <m:r>
                      <a:rPr lang="es-CO" b="0" i="1" smtClean="0">
                        <a:latin typeface="Cambria Math"/>
                      </a:rPr>
                      <m:t>,</m:t>
                    </m:r>
                    <m:d>
                      <m:dPr>
                        <m:begChr m:val="{"/>
                        <m:endChr m:val="}"/>
                        <m:ctrlPr>
                          <a:rPr lang="es-CO" b="0" i="1" smtClean="0">
                            <a:latin typeface="Cambria Math" panose="02040503050406030204" pitchFamily="18" charset="0"/>
                          </a:rPr>
                        </m:ctrlPr>
                      </m:dPr>
                      <m:e>
                        <m:r>
                          <a:rPr lang="es-CO" b="0" i="1" smtClean="0">
                            <a:latin typeface="Cambria Math"/>
                          </a:rPr>
                          <m:t>2</m:t>
                        </m:r>
                      </m:e>
                    </m:d>
                    <m:r>
                      <a:rPr lang="es-CO" b="0" i="1" smtClean="0">
                        <a:latin typeface="Cambria Math"/>
                      </a:rPr>
                      <m:t>,</m:t>
                    </m:r>
                    <m:d>
                      <m:dPr>
                        <m:begChr m:val="{"/>
                        <m:endChr m:val="}"/>
                        <m:ctrlPr>
                          <a:rPr lang="es-CO" b="0" i="1" smtClean="0">
                            <a:latin typeface="Cambria Math" panose="02040503050406030204" pitchFamily="18" charset="0"/>
                          </a:rPr>
                        </m:ctrlPr>
                      </m:dPr>
                      <m:e>
                        <m:r>
                          <a:rPr lang="es-CO" b="0" i="1" smtClean="0">
                            <a:latin typeface="Cambria Math"/>
                          </a:rPr>
                          <m:t>3</m:t>
                        </m:r>
                      </m:e>
                    </m:d>
                    <m:r>
                      <a:rPr lang="es-CO" b="0" i="1" smtClean="0">
                        <a:latin typeface="Cambria Math"/>
                      </a:rPr>
                      <m:t>,</m:t>
                    </m:r>
                    <m:d>
                      <m:dPr>
                        <m:begChr m:val="{"/>
                        <m:endChr m:val="}"/>
                        <m:ctrlPr>
                          <a:rPr lang="es-CO" b="0" i="1" smtClean="0">
                            <a:latin typeface="Cambria Math" panose="02040503050406030204" pitchFamily="18" charset="0"/>
                          </a:rPr>
                        </m:ctrlPr>
                      </m:dPr>
                      <m:e>
                        <m:r>
                          <a:rPr lang="es-CO" b="0" i="1" smtClean="0">
                            <a:latin typeface="Cambria Math"/>
                          </a:rPr>
                          <m:t>1,2</m:t>
                        </m:r>
                      </m:e>
                    </m:d>
                    <m:r>
                      <a:rPr lang="es-CO" b="0" i="1" smtClean="0">
                        <a:latin typeface="Cambria Math"/>
                      </a:rPr>
                      <m:t>,</m:t>
                    </m:r>
                    <m:d>
                      <m:dPr>
                        <m:begChr m:val="{"/>
                        <m:endChr m:val="}"/>
                        <m:ctrlPr>
                          <a:rPr lang="es-CO" b="0" i="1" smtClean="0">
                            <a:latin typeface="Cambria Math" panose="02040503050406030204" pitchFamily="18" charset="0"/>
                          </a:rPr>
                        </m:ctrlPr>
                      </m:dPr>
                      <m:e>
                        <m:r>
                          <a:rPr lang="es-CO" b="0" i="1" smtClean="0">
                            <a:latin typeface="Cambria Math"/>
                          </a:rPr>
                          <m:t>1,3</m:t>
                        </m:r>
                      </m:e>
                    </m:d>
                    <m:r>
                      <a:rPr lang="es-CO" b="0" i="1" smtClean="0">
                        <a:latin typeface="Cambria Math"/>
                      </a:rPr>
                      <m:t>,</m:t>
                    </m:r>
                    <m:d>
                      <m:dPr>
                        <m:begChr m:val="{"/>
                        <m:endChr m:val="}"/>
                        <m:ctrlPr>
                          <a:rPr lang="es-CO" b="0" i="1" smtClean="0">
                            <a:latin typeface="Cambria Math" panose="02040503050406030204" pitchFamily="18" charset="0"/>
                          </a:rPr>
                        </m:ctrlPr>
                      </m:dPr>
                      <m:e>
                        <m:r>
                          <a:rPr lang="es-CO" b="0" i="1" smtClean="0">
                            <a:latin typeface="Cambria Math"/>
                          </a:rPr>
                          <m:t>2,3</m:t>
                        </m:r>
                      </m:e>
                    </m:d>
                    <m:r>
                      <a:rPr lang="es-CO" b="0" i="1" smtClean="0">
                        <a:latin typeface="Cambria Math"/>
                      </a:rPr>
                      <m:t>,{1,2,3}</m:t>
                    </m:r>
                    <m:r>
                      <a:rPr lang="es-CO" i="1">
                        <a:latin typeface="Cambria Math"/>
                      </a:rPr>
                      <m:t>}</m:t>
                    </m:r>
                  </m:oMath>
                </a14:m>
                <a:r>
                  <a:rPr lang="es-CO" dirty="0"/>
                  <a:t> </a:t>
                </a:r>
              </a:p>
              <a:p>
                <a14:m>
                  <m:oMath xmlns:m="http://schemas.openxmlformats.org/officeDocument/2006/math">
                    <m:sSub>
                      <m:sSubPr>
                        <m:ctrlPr>
                          <a:rPr lang="es-CO" i="1" smtClean="0">
                            <a:latin typeface="Cambria Math" panose="02040503050406030204" pitchFamily="18" charset="0"/>
                            <a:ea typeface="Cambria Math"/>
                          </a:rPr>
                        </m:ctrlPr>
                      </m:sSubPr>
                      <m:e>
                        <m:r>
                          <a:rPr lang="es-CO" b="0" i="1" smtClean="0">
                            <a:latin typeface="Cambria Math"/>
                            <a:ea typeface="Cambria Math"/>
                          </a:rPr>
                          <m:t>𝑞</m:t>
                        </m:r>
                      </m:e>
                      <m:sub>
                        <m:r>
                          <a:rPr lang="es-CO" b="0" i="1" smtClean="0">
                            <a:latin typeface="Cambria Math"/>
                            <a:ea typeface="Cambria Math"/>
                          </a:rPr>
                          <m:t>𝐷</m:t>
                        </m:r>
                      </m:sub>
                    </m:sSub>
                    <m:r>
                      <a:rPr lang="es-CO" b="0" i="1" smtClean="0">
                        <a:latin typeface="Cambria Math"/>
                        <a:ea typeface="Cambria Math"/>
                      </a:rPr>
                      <m:t>=</m:t>
                    </m:r>
                    <m:r>
                      <a:rPr lang="es-CO" i="1">
                        <a:latin typeface="Cambria Math"/>
                        <a:ea typeface="Cambria Math"/>
                      </a:rPr>
                      <m:t>𝜀</m:t>
                    </m:r>
                    <m:r>
                      <a:rPr lang="es-CO" i="1">
                        <a:latin typeface="Cambria Math"/>
                        <a:ea typeface="Cambria Math"/>
                      </a:rPr>
                      <m:t> −</m:t>
                    </m:r>
                    <m:r>
                      <m:rPr>
                        <m:nor/>
                      </m:rPr>
                      <a:rPr lang="es-CO" dirty="0"/>
                      <m:t>Clausura</m:t>
                    </m:r>
                    <m:d>
                      <m:dPr>
                        <m:ctrlPr>
                          <a:rPr lang="es-CO" b="0" i="1" smtClean="0">
                            <a:latin typeface="Cambria Math" panose="02040503050406030204" pitchFamily="18" charset="0"/>
                          </a:rPr>
                        </m:ctrlPr>
                      </m:dPr>
                      <m:e>
                        <m:d>
                          <m:dPr>
                            <m:begChr m:val="{"/>
                            <m:endChr m:val="}"/>
                            <m:ctrlPr>
                              <a:rPr lang="es-CO" b="0" i="1" smtClean="0">
                                <a:latin typeface="Cambria Math" panose="02040503050406030204" pitchFamily="18" charset="0"/>
                              </a:rPr>
                            </m:ctrlPr>
                          </m:dPr>
                          <m:e>
                            <m:r>
                              <a:rPr lang="es-CO" b="0" i="1" smtClean="0">
                                <a:latin typeface="Cambria Math"/>
                              </a:rPr>
                              <m:t>1</m:t>
                            </m:r>
                          </m:e>
                        </m:d>
                      </m:e>
                    </m:d>
                    <m:r>
                      <a:rPr lang="es-CO" b="0" i="1" smtClean="0">
                        <a:latin typeface="Cambria Math"/>
                      </a:rPr>
                      <m:t>={1,3}</m:t>
                    </m:r>
                  </m:oMath>
                </a14:m>
                <a:endParaRPr lang="es-CO" dirty="0"/>
              </a:p>
              <a:p>
                <a14:m>
                  <m:oMath xmlns:m="http://schemas.openxmlformats.org/officeDocument/2006/math">
                    <m:sSub>
                      <m:sSubPr>
                        <m:ctrlPr>
                          <a:rPr lang="es-CO" i="1" smtClean="0">
                            <a:latin typeface="Cambria Math" panose="02040503050406030204" pitchFamily="18" charset="0"/>
                            <a:ea typeface="Cambria Math"/>
                          </a:rPr>
                        </m:ctrlPr>
                      </m:sSubPr>
                      <m:e>
                        <m:r>
                          <a:rPr lang="es-CO" b="0" i="1" smtClean="0">
                            <a:latin typeface="Cambria Math"/>
                            <a:ea typeface="Cambria Math"/>
                          </a:rPr>
                          <m:t>𝐹</m:t>
                        </m:r>
                      </m:e>
                      <m:sub>
                        <m:r>
                          <a:rPr lang="es-CO" b="0" i="1" smtClean="0">
                            <a:latin typeface="Cambria Math"/>
                            <a:ea typeface="Cambria Math"/>
                          </a:rPr>
                          <m:t>𝐷</m:t>
                        </m:r>
                      </m:sub>
                    </m:sSub>
                    <m:r>
                      <a:rPr lang="es-CO" b="0" i="1" smtClean="0">
                        <a:latin typeface="Cambria Math"/>
                        <a:ea typeface="Cambria Math"/>
                      </a:rPr>
                      <m:t>={</m:t>
                    </m:r>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1</m:t>
                        </m:r>
                      </m:e>
                    </m:d>
                    <m:r>
                      <a:rPr lang="es-CO" b="0" i="1" smtClean="0">
                        <a:latin typeface="Cambria Math"/>
                        <a:ea typeface="Cambria Math"/>
                      </a:rPr>
                      <m:t>,</m:t>
                    </m:r>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1,2</m:t>
                        </m:r>
                      </m:e>
                    </m:d>
                    <m:r>
                      <a:rPr lang="es-CO" b="0" i="1" smtClean="0">
                        <a:latin typeface="Cambria Math"/>
                        <a:ea typeface="Cambria Math"/>
                      </a:rPr>
                      <m:t>,</m:t>
                    </m:r>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1,3</m:t>
                        </m:r>
                      </m:e>
                    </m:d>
                    <m:r>
                      <a:rPr lang="es-CO" b="0" i="1" smtClean="0">
                        <a:latin typeface="Cambria Math"/>
                        <a:ea typeface="Cambria Math"/>
                      </a:rPr>
                      <m:t>,{1,2,3}}</m:t>
                    </m:r>
                  </m:oMath>
                </a14:m>
                <a:endParaRPr lang="es-CO" dirty="0"/>
              </a:p>
              <a:p>
                <a:pPr lvl="1"/>
                <a:endParaRPr lang="es-CO" dirty="0"/>
              </a:p>
              <a:p>
                <a:pPr lvl="1"/>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s-ES_tradnl">
                    <a:noFill/>
                  </a:rPr>
                  <a:t> </a:t>
                </a:r>
              </a:p>
            </p:txBody>
          </p:sp>
        </mc:Fallback>
      </mc:AlternateContent>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0582" y="3923506"/>
            <a:ext cx="2853607"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4075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r="-963" b="-85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257800"/>
              </a:xfrm>
            </p:spPr>
            <p:txBody>
              <a:bodyPr>
                <a:normAutofit/>
              </a:bodyPr>
              <a:lstStyle/>
              <a:p>
                <a14:m>
                  <m:oMath xmlns:m="http://schemas.openxmlformats.org/officeDocument/2006/math">
                    <m:sSub>
                      <m:sSubPr>
                        <m:ctrlPr>
                          <a:rPr lang="es-ES" i="1" smtClean="0">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𝑆</m:t>
                        </m:r>
                        <m:r>
                          <a:rPr lang="es-CO" i="1">
                            <a:latin typeface="Cambria Math"/>
                            <a:ea typeface="Cambria Math"/>
                          </a:rPr>
                          <m:t>,</m:t>
                        </m:r>
                        <m:r>
                          <a:rPr lang="es-CO" i="1">
                            <a:latin typeface="Cambria Math"/>
                            <a:ea typeface="Cambria Math"/>
                          </a:rPr>
                          <m:t>𝑎</m:t>
                        </m:r>
                      </m:e>
                    </m:d>
                  </m:oMath>
                </a14:m>
                <a:r>
                  <a:rPr lang="es-CO" dirty="0"/>
                  <a:t> se calcula a partir de:</a:t>
                </a:r>
              </a:p>
              <a:p>
                <a:pPr marL="457200" lvl="1" indent="0">
                  <a:buNone/>
                </a:pPr>
                <a14:m>
                  <m:oMathPara xmlns:m="http://schemas.openxmlformats.org/officeDocument/2006/math">
                    <m:oMathParaPr>
                      <m:jc m:val="centerGroup"/>
                    </m:oMathParaPr>
                    <m:oMath xmlns:m="http://schemas.openxmlformats.org/officeDocument/2006/math">
                      <m:nary>
                        <m:naryPr>
                          <m:chr m:val="⋃"/>
                          <m:supHide m:val="on"/>
                          <m:ctrlPr>
                            <a:rPr lang="es-CO" i="1">
                              <a:latin typeface="Cambria Math" panose="02040503050406030204" pitchFamily="18" charset="0"/>
                            </a:rPr>
                          </m:ctrlPr>
                        </m:naryPr>
                        <m:sub>
                          <m:r>
                            <a:rPr lang="en-US" i="1">
                              <a:latin typeface="Cambria Math"/>
                            </a:rPr>
                            <m:t>𝑝</m:t>
                          </m:r>
                          <m:r>
                            <a:rPr lang="en-US" i="1">
                              <a:latin typeface="Cambria Math"/>
                            </a:rPr>
                            <m:t>∈</m:t>
                          </m:r>
                          <m:r>
                            <a:rPr lang="en-US" i="1">
                              <a:latin typeface="Cambria Math"/>
                            </a:rPr>
                            <m:t>𝑆</m:t>
                          </m:r>
                        </m:sub>
                        <m:sup/>
                        <m:e>
                          <m:sSub>
                            <m:sSubPr>
                              <m:ctrlPr>
                                <a:rPr lang="es-CO" i="1">
                                  <a:latin typeface="Cambria Math" panose="02040503050406030204" pitchFamily="18" charset="0"/>
                                </a:rPr>
                              </m:ctrlPr>
                            </m:sSubPr>
                            <m:e>
                              <m:r>
                                <a:rPr lang="es-CO" i="1">
                                  <a:latin typeface="Cambria Math"/>
                                  <a:ea typeface="Cambria Math"/>
                                </a:rPr>
                                <m:t>𝛿</m:t>
                              </m:r>
                            </m:e>
                            <m:sub>
                              <m:r>
                                <a:rPr lang="en-US" i="1">
                                  <a:latin typeface="Cambria Math"/>
                                  <a:ea typeface="Cambria Math"/>
                                </a:rPr>
                                <m:t>𝐸</m:t>
                              </m:r>
                            </m:sub>
                          </m:sSub>
                          <m:d>
                            <m:dPr>
                              <m:ctrlPr>
                                <a:rPr lang="es-CO" i="1">
                                  <a:latin typeface="Cambria Math" panose="02040503050406030204" pitchFamily="18" charset="0"/>
                                </a:rPr>
                              </m:ctrlPr>
                            </m:dPr>
                            <m:e>
                              <m:r>
                                <a:rPr lang="en-US" i="1">
                                  <a:latin typeface="Cambria Math"/>
                                </a:rPr>
                                <m:t>𝑝</m:t>
                              </m:r>
                              <m:r>
                                <a:rPr lang="es-CO" i="1">
                                  <a:latin typeface="Cambria Math"/>
                                </a:rPr>
                                <m:t>,</m:t>
                              </m:r>
                              <m:r>
                                <a:rPr lang="es-CO" i="1">
                                  <a:latin typeface="Cambria Math"/>
                                </a:rPr>
                                <m:t>𝑎</m:t>
                              </m:r>
                            </m:e>
                          </m:d>
                          <m:r>
                            <a:rPr lang="es-CO" i="1">
                              <a:latin typeface="Cambria Math"/>
                            </a:rPr>
                            <m:t>={</m:t>
                          </m:r>
                          <m:sSub>
                            <m:sSubPr>
                              <m:ctrlPr>
                                <a:rPr lang="es-CO" i="1">
                                  <a:latin typeface="Cambria Math" panose="02040503050406030204" pitchFamily="18" charset="0"/>
                                </a:rPr>
                              </m:ctrlPr>
                            </m:sSubPr>
                            <m:e>
                              <m:r>
                                <a:rPr lang="es-CO" i="1">
                                  <a:latin typeface="Cambria Math"/>
                                </a:rPr>
                                <m:t>𝑟</m:t>
                              </m:r>
                            </m:e>
                            <m:sub>
                              <m:r>
                                <a:rPr lang="es-CO" i="1">
                                  <a:latin typeface="Cambria Math"/>
                                </a:rPr>
                                <m:t>1</m:t>
                              </m:r>
                            </m:sub>
                          </m:sSub>
                          <m:r>
                            <a:rPr lang="es-CO" i="1">
                              <a:latin typeface="Cambria Math"/>
                            </a:rPr>
                            <m:t>,</m:t>
                          </m:r>
                          <m:sSub>
                            <m:sSubPr>
                              <m:ctrlPr>
                                <a:rPr lang="es-CO" i="1">
                                  <a:latin typeface="Cambria Math" panose="02040503050406030204" pitchFamily="18" charset="0"/>
                                </a:rPr>
                              </m:ctrlPr>
                            </m:sSubPr>
                            <m:e>
                              <m:r>
                                <a:rPr lang="es-CO" i="1">
                                  <a:latin typeface="Cambria Math"/>
                                </a:rPr>
                                <m:t>𝑟</m:t>
                              </m:r>
                            </m:e>
                            <m:sub>
                              <m:r>
                                <a:rPr lang="es-CO" i="1">
                                  <a:latin typeface="Cambria Math"/>
                                </a:rPr>
                                <m:t>2</m:t>
                              </m:r>
                            </m:sub>
                          </m:sSub>
                          <m:r>
                            <a:rPr lang="es-CO" i="1">
                              <a:latin typeface="Cambria Math"/>
                            </a:rPr>
                            <m:t>,…,</m:t>
                          </m:r>
                          <m:sSub>
                            <m:sSubPr>
                              <m:ctrlPr>
                                <a:rPr lang="es-CO" i="1">
                                  <a:latin typeface="Cambria Math" panose="02040503050406030204" pitchFamily="18" charset="0"/>
                                </a:rPr>
                              </m:ctrlPr>
                            </m:sSubPr>
                            <m:e>
                              <m:r>
                                <a:rPr lang="es-CO" i="1">
                                  <a:latin typeface="Cambria Math"/>
                                </a:rPr>
                                <m:t>𝑟</m:t>
                              </m:r>
                            </m:e>
                            <m:sub>
                              <m:r>
                                <a:rPr lang="es-CO" i="1">
                                  <a:latin typeface="Cambria Math"/>
                                </a:rPr>
                                <m:t>𝑚</m:t>
                              </m:r>
                            </m:sub>
                          </m:sSub>
                          <m:r>
                            <a:rPr lang="es-CO" i="1">
                              <a:latin typeface="Cambria Math"/>
                            </a:rPr>
                            <m:t>}</m:t>
                          </m:r>
                        </m:e>
                      </m:nary>
                    </m:oMath>
                  </m:oMathPara>
                </a14:m>
                <a:endParaRPr lang="es-CO" dirty="0"/>
              </a:p>
              <a:p>
                <a:pPr marL="457200" lvl="1" indent="0">
                  <a:buNone/>
                </a:pPr>
                <a:r>
                  <a:rPr lang="es-CO" dirty="0"/>
                  <a:t>Entonces</a:t>
                </a:r>
              </a:p>
              <a:p>
                <a:pPr marL="457200" lvl="1"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𝑆</m:t>
                          </m:r>
                          <m:r>
                            <a:rPr lang="es-CO" i="1">
                              <a:latin typeface="Cambria Math"/>
                              <a:ea typeface="Cambria Math"/>
                            </a:rPr>
                            <m:t>,</m:t>
                          </m:r>
                          <m:r>
                            <a:rPr lang="es-CO" i="1">
                              <a:latin typeface="Cambria Math"/>
                              <a:ea typeface="Cambria Math"/>
                            </a:rPr>
                            <m:t>𝑎</m:t>
                          </m:r>
                        </m:e>
                      </m:d>
                      <m:r>
                        <a:rPr lang="es-CO" b="0" i="1" smtClean="0">
                          <a:latin typeface="Cambria Math"/>
                          <a:ea typeface="Cambria Math"/>
                        </a:rPr>
                        <m:t>= </m:t>
                      </m:r>
                      <m:nary>
                        <m:naryPr>
                          <m:chr m:val="⋃"/>
                          <m:ctrlPr>
                            <a:rPr lang="es-CO" b="0" i="1" smtClean="0">
                              <a:latin typeface="Cambria Math" panose="02040503050406030204" pitchFamily="18" charset="0"/>
                              <a:ea typeface="Cambria Math"/>
                            </a:rPr>
                          </m:ctrlPr>
                        </m:naryPr>
                        <m:sub>
                          <m:r>
                            <m:rPr>
                              <m:brk m:alnAt="23"/>
                            </m:rPr>
                            <a:rPr lang="es-CO" b="0" i="1" smtClean="0">
                              <a:latin typeface="Cambria Math"/>
                              <a:ea typeface="Cambria Math"/>
                            </a:rPr>
                            <m:t>𝑗</m:t>
                          </m:r>
                          <m:r>
                            <a:rPr lang="es-CO" b="0" i="1" smtClean="0">
                              <a:latin typeface="Cambria Math"/>
                              <a:ea typeface="Cambria Math"/>
                            </a:rPr>
                            <m:t>=1</m:t>
                          </m:r>
                        </m:sub>
                        <m:sup>
                          <m:r>
                            <a:rPr lang="es-CO" b="0" i="1" smtClean="0">
                              <a:latin typeface="Cambria Math"/>
                              <a:ea typeface="Cambria Math"/>
                            </a:rPr>
                            <m:t>𝑚</m:t>
                          </m:r>
                        </m:sup>
                        <m:e>
                          <m:r>
                            <a:rPr lang="es-CO" i="1">
                              <a:latin typeface="Cambria Math"/>
                              <a:ea typeface="Cambria Math"/>
                            </a:rPr>
                            <m:t>𝜀</m:t>
                          </m:r>
                          <m:r>
                            <a:rPr lang="es-CO" b="0" i="1" smtClean="0">
                              <a:latin typeface="Cambria Math"/>
                              <a:ea typeface="Cambria Math"/>
                            </a:rPr>
                            <m:t>−</m:t>
                          </m:r>
                          <m:r>
                            <m:rPr>
                              <m:nor/>
                            </m:rPr>
                            <a:rPr lang="es-CO" dirty="0"/>
                            <m:t>Clausura</m:t>
                          </m:r>
                          <m:r>
                            <a:rPr lang="es-CO" b="0" i="1" smtClean="0">
                              <a:latin typeface="Cambria Math"/>
                              <a:ea typeface="Cambria Math"/>
                            </a:rPr>
                            <m:t>(</m:t>
                          </m:r>
                          <m:sSub>
                            <m:sSubPr>
                              <m:ctrlPr>
                                <a:rPr lang="es-CO" b="0" i="1" smtClean="0">
                                  <a:latin typeface="Cambria Math" panose="02040503050406030204" pitchFamily="18" charset="0"/>
                                  <a:ea typeface="Cambria Math"/>
                                </a:rPr>
                              </m:ctrlPr>
                            </m:sSubPr>
                            <m:e>
                              <m:r>
                                <a:rPr lang="es-CO" b="0" i="1" smtClean="0">
                                  <a:latin typeface="Cambria Math"/>
                                  <a:ea typeface="Cambria Math"/>
                                </a:rPr>
                                <m:t>𝑟</m:t>
                              </m:r>
                            </m:e>
                            <m:sub>
                              <m:r>
                                <a:rPr lang="es-CO" b="0" i="1" smtClean="0">
                                  <a:latin typeface="Cambria Math"/>
                                  <a:ea typeface="Cambria Math"/>
                                </a:rPr>
                                <m:t>𝑗</m:t>
                              </m:r>
                            </m:sub>
                          </m:sSub>
                          <m:r>
                            <a:rPr lang="es-CO" b="0" i="1" smtClean="0">
                              <a:latin typeface="Cambria Math"/>
                              <a:ea typeface="Cambria Math"/>
                            </a:rPr>
                            <m:t>)</m:t>
                          </m:r>
                        </m:e>
                      </m:nary>
                    </m:oMath>
                  </m:oMathPara>
                </a14:m>
                <a:endParaRPr lang="en-US" b="0" dirty="0">
                  <a:ea typeface="Cambria Math"/>
                </a:endParaRPr>
              </a:p>
              <a:p>
                <a:pPr marL="457200" lvl="1" indent="0">
                  <a:buNone/>
                </a:pPr>
                <a:r>
                  <a:rPr lang="es-CO" dirty="0"/>
                  <a:t>Para simplificar notación: </a:t>
                </a:r>
                <a14:m>
                  <m:oMath xmlns:m="http://schemas.openxmlformats.org/officeDocument/2006/math">
                    <m:r>
                      <a:rPr lang="es-CO" i="1">
                        <a:latin typeface="Cambria Math"/>
                        <a:ea typeface="Cambria Math"/>
                      </a:rPr>
                      <m:t>𝜀</m:t>
                    </m:r>
                    <m:r>
                      <a:rPr lang="es-CO" i="1">
                        <a:latin typeface="Cambria Math"/>
                        <a:ea typeface="Cambria Math"/>
                      </a:rPr>
                      <m:t>−</m:t>
                    </m:r>
                    <m:r>
                      <m:rPr>
                        <m:nor/>
                      </m:rPr>
                      <a:rPr lang="es-CO" dirty="0"/>
                      <m:t>Clausura</m:t>
                    </m:r>
                    <m:d>
                      <m:dPr>
                        <m:ctrlPr>
                          <a:rPr lang="en-US" i="1" dirty="0">
                            <a:latin typeface="Cambria Math" panose="02040503050406030204" pitchFamily="18" charset="0"/>
                            <a:ea typeface="Cambria Math"/>
                          </a:rPr>
                        </m:ctrlPr>
                      </m:dPr>
                      <m:e>
                        <m:r>
                          <a:rPr lang="en-US" i="1">
                            <a:latin typeface="Cambria Math"/>
                            <a:ea typeface="Cambria Math"/>
                          </a:rPr>
                          <m:t>𝑟</m:t>
                        </m:r>
                      </m:e>
                    </m:d>
                    <m:r>
                      <a:rPr lang="en-US" b="0" i="0" smtClean="0">
                        <a:latin typeface="Cambria Math"/>
                        <a:ea typeface="Cambria Math"/>
                      </a:rPr>
                      <m:t>=</m:t>
                    </m:r>
                    <m:r>
                      <a:rPr lang="es-CO" i="1">
                        <a:latin typeface="Cambria Math"/>
                        <a:ea typeface="Cambria Math"/>
                      </a:rPr>
                      <m:t>𝜀</m:t>
                    </m:r>
                    <m:r>
                      <a:rPr lang="en-US" b="0" i="1" smtClean="0">
                        <a:latin typeface="Cambria Math"/>
                        <a:ea typeface="Cambria Math"/>
                      </a:rPr>
                      <m:t>(</m:t>
                    </m:r>
                    <m:r>
                      <a:rPr lang="en-US" b="0" i="1" smtClean="0">
                        <a:latin typeface="Cambria Math"/>
                        <a:ea typeface="Cambria Math"/>
                      </a:rPr>
                      <m:t>𝑟</m:t>
                    </m:r>
                    <m:r>
                      <a:rPr lang="en-US" b="0" i="1" smtClean="0">
                        <a:latin typeface="Cambria Math"/>
                        <a:ea typeface="Cambria Math"/>
                      </a:rPr>
                      <m:t>)</m:t>
                    </m:r>
                  </m:oMath>
                </a14:m>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1">
                <a:blip r:embed="rId3"/>
                <a:stretch>
                  <a:fillRect t="-1392"/>
                </a:stretch>
              </a:blipFill>
            </p:spPr>
            <p:txBody>
              <a:bodyPr/>
              <a:lstStyle/>
              <a:p>
                <a:r>
                  <a:rPr lang="es-ES_tradnl">
                    <a:noFill/>
                  </a:rPr>
                  <a:t> </a:t>
                </a:r>
              </a:p>
            </p:txBody>
          </p:sp>
        </mc:Fallback>
      </mc:AlternateContent>
    </p:spTree>
    <p:extLst>
      <p:ext uri="{BB962C8B-B14F-4D97-AF65-F5344CB8AC3E}">
        <p14:creationId xmlns:p14="http://schemas.microsoft.com/office/powerpoint/2010/main" val="154815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r="-963" b="-85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14:m>
                  <m:oMath xmlns:m="http://schemas.openxmlformats.org/officeDocument/2006/math">
                    <m:r>
                      <a:rPr lang="es-CO" b="0" i="1" smtClean="0">
                        <a:latin typeface="Cambria Math"/>
                        <a:ea typeface="Cambria Math"/>
                      </a:rPr>
                      <m:t>{}</m:t>
                    </m:r>
                  </m:oMath>
                </a14:m>
                <a:endParaRPr lang="es-ES"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b="0" i="1" smtClean="0">
                              <a:latin typeface="Cambria Math"/>
                              <a:ea typeface="Cambria Math"/>
                            </a:rPr>
                            <m:t>{}</m:t>
                          </m:r>
                          <m:r>
                            <a:rPr lang="es-CO" i="1">
                              <a:latin typeface="Cambria Math"/>
                              <a:ea typeface="Cambria Math"/>
                            </a:rPr>
                            <m:t>,</m:t>
                          </m:r>
                          <m:r>
                            <a:rPr lang="es-CO" i="1">
                              <a:latin typeface="Cambria Math"/>
                              <a:ea typeface="Cambria Math"/>
                            </a:rPr>
                            <m:t>𝑎</m:t>
                          </m:r>
                        </m:e>
                      </m:d>
                      <m:r>
                        <a:rPr lang="es-CO" b="0" i="1" smtClean="0">
                          <a:latin typeface="Cambria Math"/>
                          <a:ea typeface="Cambria Math"/>
                        </a:rPr>
                        <m:t>={}</m:t>
                      </m:r>
                    </m:oMath>
                  </m:oMathPara>
                </a14:m>
                <a:endParaRPr lang="es-CO" b="0" dirty="0">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r>
                            <a:rPr lang="en-US" b="0" i="1" smtClean="0">
                              <a:latin typeface="Cambria Math"/>
                              <a:ea typeface="Cambria Math"/>
                            </a:rPr>
                            <m:t>𝑏</m:t>
                          </m:r>
                        </m:e>
                      </m:d>
                      <m:r>
                        <a:rPr lang="es-CO" i="1">
                          <a:latin typeface="Cambria Math"/>
                          <a:ea typeface="Cambria Math"/>
                        </a:rPr>
                        <m:t>={}</m:t>
                      </m:r>
                    </m:oMath>
                  </m:oMathPara>
                </a14:m>
                <a:endParaRPr lang="es-CO" b="0" dirty="0">
                  <a:ea typeface="Cambria Math"/>
                </a:endParaRPr>
              </a:p>
              <a:p>
                <a14:m>
                  <m:oMath xmlns:m="http://schemas.openxmlformats.org/officeDocument/2006/math">
                    <m:r>
                      <a:rPr lang="es-CO" b="0" i="1" smtClean="0">
                        <a:latin typeface="Cambria Math"/>
                        <a:ea typeface="Cambria Math"/>
                      </a:rPr>
                      <m:t>{1}</m:t>
                    </m:r>
                  </m:oMath>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b="0" i="1" smtClean="0">
                              <a:latin typeface="Cambria Math"/>
                              <a:ea typeface="Cambria Math"/>
                            </a:rPr>
                            <m:t>{1}</m:t>
                          </m:r>
                          <m:r>
                            <a:rPr lang="es-CO" i="1">
                              <a:latin typeface="Cambria Math"/>
                              <a:ea typeface="Cambria Math"/>
                            </a:rPr>
                            <m:t>,</m:t>
                          </m:r>
                          <m:r>
                            <a:rPr lang="es-CO" b="0" i="1" smtClean="0">
                              <a:latin typeface="Cambria Math"/>
                              <a:ea typeface="Cambria Math"/>
                            </a:rPr>
                            <m:t>𝑎</m:t>
                          </m:r>
                        </m:e>
                      </m:d>
                      <m:r>
                        <a:rPr lang="es-CO" b="0" i="1" smtClean="0">
                          <a:latin typeface="Cambria Math"/>
                          <a:ea typeface="Cambria Math"/>
                        </a:rPr>
                        <m:t>=</m:t>
                      </m:r>
                      <m:d>
                        <m:dPr>
                          <m:begChr m:val="{"/>
                          <m:endChr m:val="}"/>
                          <m:ctrlPr>
                            <a:rPr lang="en-US" b="0" i="1" smtClean="0">
                              <a:latin typeface="Cambria Math" panose="02040503050406030204" pitchFamily="18" charset="0"/>
                              <a:ea typeface="Cambria Math"/>
                            </a:rPr>
                          </m:ctrlPr>
                        </m:dPr>
                        <m:e>
                          <m:r>
                            <a:rPr lang="en-US" b="0" i="1" smtClean="0">
                              <a:latin typeface="Cambria Math"/>
                              <a:ea typeface="Cambria Math"/>
                            </a:rPr>
                            <m:t> </m:t>
                          </m:r>
                        </m:e>
                      </m:d>
                      <m:r>
                        <a:rPr lang="en-US" b="0" i="1" smtClean="0">
                          <a:latin typeface="Cambria Math" charset="0"/>
                          <a:ea typeface="Cambria Math"/>
                        </a:rPr>
                        <m:t>→</m:t>
                      </m:r>
                      <m:r>
                        <a:rPr lang="es-CO" b="0" i="1" smtClean="0">
                          <a:latin typeface="Cambria Math"/>
                          <a:ea typeface="Cambria Math"/>
                        </a:rPr>
                        <m:t>𝜀</m:t>
                      </m:r>
                      <m:r>
                        <a:rPr lang="en-US" b="0" i="1" smtClean="0">
                          <a:latin typeface="Cambria Math"/>
                          <a:ea typeface="Cambria Math"/>
                        </a:rPr>
                        <m:t>(  )</m:t>
                      </m:r>
                      <m:r>
                        <a:rPr lang="es-CO" b="0" i="1" smtClean="0">
                          <a:latin typeface="Cambria Math"/>
                          <a:ea typeface="Cambria Math"/>
                        </a:rPr>
                        <m:t>={}</m:t>
                      </m:r>
                    </m:oMath>
                  </m:oMathPara>
                </a14:m>
                <a:endParaRPr lang="es-CO" b="0" dirty="0">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b="0" i="1" smtClean="0">
                              <a:latin typeface="Cambria Math"/>
                              <a:ea typeface="Cambria Math"/>
                            </a:rPr>
                            <m:t>{1}</m:t>
                          </m:r>
                          <m:r>
                            <a:rPr lang="es-CO" i="1">
                              <a:latin typeface="Cambria Math"/>
                              <a:ea typeface="Cambria Math"/>
                            </a:rPr>
                            <m:t>,</m:t>
                          </m:r>
                          <m:r>
                            <a:rPr lang="es-CO" b="0" i="1" smtClean="0">
                              <a:latin typeface="Cambria Math"/>
                              <a:ea typeface="Cambria Math"/>
                            </a:rPr>
                            <m:t>𝑏</m:t>
                          </m:r>
                        </m:e>
                      </m:d>
                      <m:r>
                        <a:rPr lang="es-CO" b="0" i="1" smtClean="0">
                          <a:latin typeface="Cambria Math"/>
                          <a:ea typeface="Cambria Math"/>
                        </a:rPr>
                        <m:t>=</m:t>
                      </m:r>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2</m:t>
                          </m:r>
                        </m:e>
                      </m:d>
                      <m:r>
                        <a:rPr lang="en-US" i="1">
                          <a:latin typeface="Cambria Math" charset="0"/>
                          <a:ea typeface="Cambria Math"/>
                        </a:rPr>
                        <m:t>→</m:t>
                      </m:r>
                      <m:r>
                        <a:rPr lang="es-CO" b="0" i="1" smtClean="0">
                          <a:latin typeface="Cambria Math"/>
                          <a:ea typeface="Cambria Math"/>
                        </a:rPr>
                        <m:t>𝜀</m:t>
                      </m:r>
                      <m:d>
                        <m:dPr>
                          <m:ctrlPr>
                            <a:rPr lang="es-CO" b="0" i="1" smtClean="0">
                              <a:latin typeface="Cambria Math" panose="02040503050406030204" pitchFamily="18" charset="0"/>
                              <a:ea typeface="Cambria Math"/>
                            </a:rPr>
                          </m:ctrlPr>
                        </m:dPr>
                        <m:e>
                          <m:r>
                            <a:rPr lang="es-CO" b="0" i="1" smtClean="0">
                              <a:latin typeface="Cambria Math"/>
                              <a:ea typeface="Cambria Math"/>
                            </a:rPr>
                            <m:t>2</m:t>
                          </m:r>
                        </m:e>
                      </m:d>
                      <m:r>
                        <a:rPr lang="es-CO" b="0" i="1" smtClean="0">
                          <a:latin typeface="Cambria Math"/>
                          <a:ea typeface="Cambria Math"/>
                        </a:rPr>
                        <m:t>={2}</m:t>
                      </m:r>
                    </m:oMath>
                  </m:oMathPara>
                </a14:m>
                <a:endParaRPr lang="es-CO" dirty="0">
                  <a:ea typeface="Cambria Math"/>
                </a:endParaRPr>
              </a:p>
              <a:p>
                <a14:m>
                  <m:oMath xmlns:m="http://schemas.openxmlformats.org/officeDocument/2006/math">
                    <m:r>
                      <a:rPr lang="es-CO" i="1">
                        <a:latin typeface="Cambria Math"/>
                        <a:ea typeface="Cambria Math"/>
                      </a:rPr>
                      <m:t>{</m:t>
                    </m:r>
                    <m:r>
                      <a:rPr lang="es-CO" b="0" i="1" smtClean="0">
                        <a:latin typeface="Cambria Math"/>
                        <a:ea typeface="Cambria Math"/>
                      </a:rPr>
                      <m:t>2</m:t>
                    </m:r>
                    <m:r>
                      <a:rPr lang="es-CO" i="1">
                        <a:latin typeface="Cambria Math"/>
                        <a:ea typeface="Cambria Math"/>
                      </a:rPr>
                      <m:t>}</m:t>
                    </m:r>
                  </m:oMath>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r>
                            <a:rPr lang="es-CO" b="0" i="1" smtClean="0">
                              <a:latin typeface="Cambria Math"/>
                              <a:ea typeface="Cambria Math"/>
                            </a:rPr>
                            <m:t>2</m:t>
                          </m:r>
                          <m:r>
                            <a:rPr lang="es-CO" i="1">
                              <a:latin typeface="Cambria Math"/>
                              <a:ea typeface="Cambria Math"/>
                            </a:rPr>
                            <m:t>},</m:t>
                          </m:r>
                          <m:r>
                            <a:rPr lang="es-CO" i="1">
                              <a:latin typeface="Cambria Math"/>
                              <a:ea typeface="Cambria Math"/>
                            </a:rPr>
                            <m:t>𝑎</m:t>
                          </m:r>
                        </m:e>
                      </m:d>
                      <m:r>
                        <a:rPr lang="es-CO" i="1">
                          <a:latin typeface="Cambria Math"/>
                          <a:ea typeface="Cambria Math"/>
                        </a:rPr>
                        <m:t>=</m:t>
                      </m:r>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2,3</m:t>
                          </m:r>
                        </m:e>
                      </m:d>
                      <m:r>
                        <a:rPr lang="en-US" i="1">
                          <a:latin typeface="Cambria Math" charset="0"/>
                          <a:ea typeface="Cambria Math"/>
                        </a:rPr>
                        <m:t>→</m:t>
                      </m:r>
                      <m:r>
                        <a:rPr lang="es-CO" b="0" i="1" smtClean="0">
                          <a:latin typeface="Cambria Math"/>
                          <a:ea typeface="Cambria Math"/>
                        </a:rPr>
                        <m:t>𝜀</m:t>
                      </m:r>
                      <m:d>
                        <m:dPr>
                          <m:ctrlPr>
                            <a:rPr lang="es-CO" b="0" i="1" smtClean="0">
                              <a:latin typeface="Cambria Math" panose="02040503050406030204" pitchFamily="18" charset="0"/>
                              <a:ea typeface="Cambria Math"/>
                            </a:rPr>
                          </m:ctrlPr>
                        </m:dPr>
                        <m:e>
                          <m:r>
                            <a:rPr lang="es-CO" b="0" i="1" smtClean="0">
                              <a:latin typeface="Cambria Math"/>
                              <a:ea typeface="Cambria Math"/>
                            </a:rPr>
                            <m:t>2</m:t>
                          </m:r>
                        </m:e>
                      </m:d>
                      <m:r>
                        <a:rPr lang="es-CO" b="0" i="1" smtClean="0">
                          <a:latin typeface="Cambria Math"/>
                          <a:ea typeface="Cambria Math"/>
                        </a:rPr>
                        <m:t>⋃</m:t>
                      </m:r>
                      <m:r>
                        <a:rPr lang="es-CO" b="0" i="1" smtClean="0">
                          <a:latin typeface="Cambria Math"/>
                          <a:ea typeface="Cambria Math"/>
                        </a:rPr>
                        <m:t>𝜀</m:t>
                      </m:r>
                      <m:r>
                        <a:rPr lang="en-US" b="0" i="1" smtClean="0">
                          <a:latin typeface="Cambria Math"/>
                          <a:ea typeface="Cambria Math"/>
                        </a:rPr>
                        <m:t>(</m:t>
                      </m:r>
                      <m:r>
                        <a:rPr lang="es-CO" b="0" i="1" smtClean="0">
                          <a:latin typeface="Cambria Math"/>
                          <a:ea typeface="Cambria Math"/>
                        </a:rPr>
                        <m:t>3</m:t>
                      </m:r>
                      <m:r>
                        <a:rPr lang="en-US" b="0" i="1" smtClean="0">
                          <a:latin typeface="Cambria Math"/>
                          <a:ea typeface="Cambria Math"/>
                        </a:rPr>
                        <m:t>)</m:t>
                      </m:r>
                      <m:r>
                        <a:rPr lang="es-CO" b="0" i="1" smtClean="0">
                          <a:latin typeface="Cambria Math"/>
                          <a:ea typeface="Cambria Math"/>
                        </a:rPr>
                        <m:t>={2,3}</m:t>
                      </m:r>
                    </m:oMath>
                  </m:oMathPara>
                </a14:m>
                <a:endParaRPr lang="es-CO" dirty="0">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r>
                            <a:rPr lang="es-CO" b="0" i="1" smtClean="0">
                              <a:latin typeface="Cambria Math"/>
                              <a:ea typeface="Cambria Math"/>
                            </a:rPr>
                            <m:t>2</m:t>
                          </m:r>
                          <m:r>
                            <a:rPr lang="es-CO" i="1">
                              <a:latin typeface="Cambria Math"/>
                              <a:ea typeface="Cambria Math"/>
                            </a:rPr>
                            <m:t>},</m:t>
                          </m:r>
                          <m:r>
                            <a:rPr lang="es-CO" i="1">
                              <a:latin typeface="Cambria Math"/>
                              <a:ea typeface="Cambria Math"/>
                            </a:rPr>
                            <m:t>𝑏</m:t>
                          </m:r>
                        </m:e>
                      </m:d>
                      <m:r>
                        <a:rPr lang="es-CO" i="1">
                          <a:latin typeface="Cambria Math"/>
                          <a:ea typeface="Cambria Math"/>
                        </a:rPr>
                        <m:t>=</m:t>
                      </m:r>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3</m:t>
                          </m:r>
                        </m:e>
                      </m:d>
                      <m:r>
                        <a:rPr lang="en-US" i="1">
                          <a:latin typeface="Cambria Math" charset="0"/>
                          <a:ea typeface="Cambria Math"/>
                        </a:rPr>
                        <m:t>→</m:t>
                      </m:r>
                      <m:r>
                        <a:rPr lang="es-CO" b="0" i="1" smtClean="0">
                          <a:latin typeface="Cambria Math"/>
                          <a:ea typeface="Cambria Math"/>
                        </a:rPr>
                        <m:t>𝜀</m:t>
                      </m:r>
                      <m:d>
                        <m:dPr>
                          <m:ctrlPr>
                            <a:rPr lang="es-CO" b="0" i="1" smtClean="0">
                              <a:latin typeface="Cambria Math" panose="02040503050406030204" pitchFamily="18" charset="0"/>
                              <a:ea typeface="Cambria Math"/>
                            </a:rPr>
                          </m:ctrlPr>
                        </m:dPr>
                        <m:e>
                          <m:r>
                            <a:rPr lang="es-CO" b="0" i="1" smtClean="0">
                              <a:latin typeface="Cambria Math"/>
                              <a:ea typeface="Cambria Math"/>
                            </a:rPr>
                            <m:t>3</m:t>
                          </m:r>
                        </m:e>
                      </m:d>
                      <m:r>
                        <a:rPr lang="es-CO" b="0" i="1" smtClean="0">
                          <a:latin typeface="Cambria Math"/>
                          <a:ea typeface="Cambria Math"/>
                        </a:rPr>
                        <m:t>={3}</m:t>
                      </m:r>
                    </m:oMath>
                  </m:oMathPara>
                </a14:m>
                <a:endParaRPr lang="es-CO" dirty="0"/>
              </a:p>
              <a:p>
                <a:pPr marL="0" indent="0">
                  <a:buNone/>
                </a:pPr>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663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r="-963" b="-85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14:m>
                  <m:oMath xmlns:m="http://schemas.openxmlformats.org/officeDocument/2006/math">
                    <m:r>
                      <a:rPr lang="es-CO" b="0" i="1" smtClean="0">
                        <a:latin typeface="Cambria Math"/>
                        <a:ea typeface="Cambria Math"/>
                      </a:rPr>
                      <m:t>{3}</m:t>
                    </m:r>
                  </m:oMath>
                </a14:m>
                <a:endParaRPr lang="es-ES"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b="0" i="1" smtClean="0">
                              <a:latin typeface="Cambria Math"/>
                              <a:ea typeface="Cambria Math"/>
                            </a:rPr>
                            <m:t>{3}</m:t>
                          </m:r>
                          <m:r>
                            <a:rPr lang="es-CO" i="1">
                              <a:latin typeface="Cambria Math"/>
                              <a:ea typeface="Cambria Math"/>
                            </a:rPr>
                            <m:t>,</m:t>
                          </m:r>
                          <m:r>
                            <a:rPr lang="es-CO" i="1">
                              <a:latin typeface="Cambria Math"/>
                              <a:ea typeface="Cambria Math"/>
                            </a:rPr>
                            <m:t>𝑎</m:t>
                          </m:r>
                        </m:e>
                      </m:d>
                      <m:r>
                        <a:rPr lang="es-CO" b="0" i="1" smtClean="0">
                          <a:latin typeface="Cambria Math"/>
                          <a:ea typeface="Cambria Math"/>
                        </a:rPr>
                        <m:t>=</m:t>
                      </m:r>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1</m:t>
                          </m:r>
                        </m:e>
                      </m:d>
                      <m:r>
                        <a:rPr lang="en-US" i="1">
                          <a:latin typeface="Cambria Math" charset="0"/>
                          <a:ea typeface="Cambria Math"/>
                        </a:rPr>
                        <m:t>→</m:t>
                      </m:r>
                      <m:r>
                        <a:rPr lang="es-CO" i="1">
                          <a:latin typeface="Cambria Math"/>
                          <a:ea typeface="Cambria Math"/>
                        </a:rPr>
                        <m:t>𝜀</m:t>
                      </m:r>
                      <m:d>
                        <m:dPr>
                          <m:ctrlPr>
                            <a:rPr lang="es-CO" b="0" i="1" smtClean="0">
                              <a:latin typeface="Cambria Math" panose="02040503050406030204" pitchFamily="18" charset="0"/>
                              <a:ea typeface="Cambria Math"/>
                            </a:rPr>
                          </m:ctrlPr>
                        </m:dPr>
                        <m:e>
                          <m:r>
                            <a:rPr lang="es-CO" b="0" i="1" smtClean="0">
                              <a:latin typeface="Cambria Math"/>
                              <a:ea typeface="Cambria Math"/>
                            </a:rPr>
                            <m:t>1</m:t>
                          </m:r>
                        </m:e>
                      </m:d>
                      <m:r>
                        <a:rPr lang="es-CO" b="0" i="1" smtClean="0">
                          <a:latin typeface="Cambria Math"/>
                          <a:ea typeface="Cambria Math"/>
                        </a:rPr>
                        <m:t>={1,3}</m:t>
                      </m:r>
                    </m:oMath>
                  </m:oMathPara>
                </a14:m>
                <a:endParaRPr lang="es-CO" b="0" dirty="0">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r>
                            <a:rPr lang="es-CO" b="0" i="1" smtClean="0">
                              <a:latin typeface="Cambria Math"/>
                              <a:ea typeface="Cambria Math"/>
                            </a:rPr>
                            <m:t>3</m:t>
                          </m:r>
                          <m:r>
                            <a:rPr lang="es-CO" i="1">
                              <a:latin typeface="Cambria Math"/>
                              <a:ea typeface="Cambria Math"/>
                            </a:rPr>
                            <m:t>},</m:t>
                          </m:r>
                          <m:r>
                            <a:rPr lang="es-CO" b="0" i="1" smtClean="0">
                              <a:latin typeface="Cambria Math"/>
                              <a:ea typeface="Cambria Math"/>
                            </a:rPr>
                            <m:t>𝑏</m:t>
                          </m:r>
                        </m:e>
                      </m:d>
                      <m:r>
                        <a:rPr lang="es-CO" i="1">
                          <a:latin typeface="Cambria Math"/>
                          <a:ea typeface="Cambria Math"/>
                        </a:rPr>
                        <m:t>={}</m:t>
                      </m:r>
                    </m:oMath>
                  </m:oMathPara>
                </a14:m>
                <a:endParaRPr lang="es-CO" b="0" dirty="0">
                  <a:ea typeface="Cambria Math"/>
                </a:endParaRPr>
              </a:p>
              <a:p>
                <a14:m>
                  <m:oMath xmlns:m="http://schemas.openxmlformats.org/officeDocument/2006/math">
                    <m:r>
                      <a:rPr lang="es-CO" b="0" i="1" smtClean="0">
                        <a:latin typeface="Cambria Math"/>
                        <a:ea typeface="Cambria Math"/>
                      </a:rPr>
                      <m:t>{1,2}</m:t>
                    </m:r>
                  </m:oMath>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b="0" i="1" smtClean="0">
                              <a:latin typeface="Cambria Math"/>
                              <a:ea typeface="Cambria Math"/>
                            </a:rPr>
                            <m:t>{1,2}</m:t>
                          </m:r>
                          <m:r>
                            <a:rPr lang="es-CO" i="1">
                              <a:latin typeface="Cambria Math"/>
                              <a:ea typeface="Cambria Math"/>
                            </a:rPr>
                            <m:t>,</m:t>
                          </m:r>
                          <m:r>
                            <a:rPr lang="es-CO" b="0" i="1" smtClean="0">
                              <a:latin typeface="Cambria Math"/>
                              <a:ea typeface="Cambria Math"/>
                            </a:rPr>
                            <m:t>𝑎</m:t>
                          </m:r>
                        </m:e>
                      </m:d>
                      <m:r>
                        <a:rPr lang="es-CO" b="0" i="1" smtClean="0">
                          <a:latin typeface="Cambria Math"/>
                          <a:ea typeface="Cambria Math"/>
                        </a:rPr>
                        <m:t>=</m:t>
                      </m:r>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2,3</m:t>
                          </m:r>
                        </m:e>
                      </m:d>
                      <m:r>
                        <a:rPr lang="en-US" i="1">
                          <a:latin typeface="Cambria Math" charset="0"/>
                          <a:ea typeface="Cambria Math"/>
                        </a:rPr>
                        <m:t>→</m:t>
                      </m:r>
                      <m:r>
                        <a:rPr lang="es-CO" b="0" i="1" smtClean="0">
                          <a:latin typeface="Cambria Math"/>
                          <a:ea typeface="Cambria Math"/>
                        </a:rPr>
                        <m:t>𝜀</m:t>
                      </m:r>
                      <m:d>
                        <m:dPr>
                          <m:ctrlPr>
                            <a:rPr lang="es-CO" b="0" i="1" smtClean="0">
                              <a:latin typeface="Cambria Math" panose="02040503050406030204" pitchFamily="18" charset="0"/>
                              <a:ea typeface="Cambria Math"/>
                            </a:rPr>
                          </m:ctrlPr>
                        </m:dPr>
                        <m:e>
                          <m:r>
                            <a:rPr lang="es-CO" b="0" i="1" smtClean="0">
                              <a:latin typeface="Cambria Math"/>
                              <a:ea typeface="Cambria Math"/>
                            </a:rPr>
                            <m:t>2</m:t>
                          </m:r>
                        </m:e>
                      </m:d>
                      <m:r>
                        <a:rPr lang="es-CO" b="0" i="1" smtClean="0">
                          <a:latin typeface="Cambria Math"/>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b="0" i="1" smtClean="0">
                              <a:latin typeface="Cambria Math"/>
                              <a:ea typeface="Cambria Math"/>
                            </a:rPr>
                            <m:t>3</m:t>
                          </m:r>
                        </m:e>
                      </m:d>
                      <m:r>
                        <a:rPr lang="es-CO" b="0" i="1" smtClean="0">
                          <a:latin typeface="Cambria Math"/>
                          <a:ea typeface="Cambria Math"/>
                        </a:rPr>
                        <m:t>={2,3}</m:t>
                      </m:r>
                    </m:oMath>
                  </m:oMathPara>
                </a14:m>
                <a:endParaRPr lang="es-CO" b="0" dirty="0">
                  <a:ea typeface="Cambria Math"/>
                </a:endParaRPr>
              </a:p>
              <a:p>
                <a:pPr marL="0" indent="0">
                  <a:buNone/>
                </a:pPr>
                <a14:m>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b="0" i="1" smtClean="0">
                            <a:latin typeface="Cambria Math"/>
                            <a:ea typeface="Cambria Math"/>
                          </a:rPr>
                          <m:t>{1,2}</m:t>
                        </m:r>
                        <m:r>
                          <a:rPr lang="es-CO" i="1">
                            <a:latin typeface="Cambria Math"/>
                            <a:ea typeface="Cambria Math"/>
                          </a:rPr>
                          <m:t>,</m:t>
                        </m:r>
                        <m:r>
                          <a:rPr lang="es-CO" b="0" i="1" smtClean="0">
                            <a:latin typeface="Cambria Math"/>
                            <a:ea typeface="Cambria Math"/>
                          </a:rPr>
                          <m:t>𝑏</m:t>
                        </m:r>
                      </m:e>
                    </m:d>
                    <m:r>
                      <a:rPr lang="es-CO" b="0" i="1" smtClean="0">
                        <a:latin typeface="Cambria Math"/>
                        <a:ea typeface="Cambria Math"/>
                      </a:rPr>
                      <m:t>=</m:t>
                    </m:r>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2,3</m:t>
                        </m:r>
                      </m:e>
                    </m:d>
                    <m:r>
                      <a:rPr lang="en-US" i="1">
                        <a:latin typeface="Cambria Math" charset="0"/>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i="1">
                            <a:latin typeface="Cambria Math"/>
                            <a:ea typeface="Cambria Math"/>
                          </a:rPr>
                          <m:t>2</m:t>
                        </m:r>
                      </m:e>
                    </m:d>
                    <m:r>
                      <a:rPr lang="es-CO" i="1">
                        <a:latin typeface="Cambria Math"/>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i="1">
                            <a:latin typeface="Cambria Math"/>
                            <a:ea typeface="Cambria Math"/>
                          </a:rPr>
                          <m:t>3</m:t>
                        </m:r>
                      </m:e>
                    </m:d>
                    <m:r>
                      <a:rPr lang="es-CO" i="1">
                        <a:latin typeface="Cambria Math"/>
                        <a:ea typeface="Cambria Math"/>
                      </a:rPr>
                      <m:t>={2,3}</m:t>
                    </m:r>
                  </m:oMath>
                </a14:m>
                <a:r>
                  <a:rPr lang="es-CO" dirty="0">
                    <a:ea typeface="Cambria Math"/>
                  </a:rPr>
                  <a:t> </a:t>
                </a:r>
                <a14:m>
                  <m:oMath xmlns:m="http://schemas.openxmlformats.org/officeDocument/2006/math">
                    <m:r>
                      <a:rPr lang="es-CO" i="1">
                        <a:latin typeface="Cambria Math"/>
                        <a:ea typeface="Cambria Math"/>
                      </a:rPr>
                      <m:t>{</m:t>
                    </m:r>
                    <m:r>
                      <a:rPr lang="es-CO" b="0" i="1" smtClean="0">
                        <a:latin typeface="Cambria Math"/>
                        <a:ea typeface="Cambria Math"/>
                      </a:rPr>
                      <m:t>1,3</m:t>
                    </m:r>
                    <m:r>
                      <a:rPr lang="es-CO" i="1">
                        <a:latin typeface="Cambria Math"/>
                        <a:ea typeface="Cambria Math"/>
                      </a:rPr>
                      <m:t>}</m:t>
                    </m:r>
                  </m:oMath>
                </a14:m>
                <a:endParaRPr lang="es-CO" dirty="0"/>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{1,</m:t>
                          </m:r>
                          <m:r>
                            <a:rPr lang="es-CO" b="0" i="1" smtClean="0">
                              <a:latin typeface="Cambria Math"/>
                              <a:ea typeface="Cambria Math"/>
                            </a:rPr>
                            <m:t>3</m:t>
                          </m:r>
                          <m:r>
                            <a:rPr lang="es-CO" i="1">
                              <a:latin typeface="Cambria Math"/>
                              <a:ea typeface="Cambria Math"/>
                            </a:rPr>
                            <m:t>},</m:t>
                          </m:r>
                          <m:r>
                            <a:rPr lang="es-CO" i="1">
                              <a:latin typeface="Cambria Math"/>
                              <a:ea typeface="Cambria Math"/>
                            </a:rPr>
                            <m:t>𝑎</m:t>
                          </m:r>
                        </m:e>
                      </m:d>
                      <m:r>
                        <a:rPr lang="es-CO" i="1">
                          <a:latin typeface="Cambria Math"/>
                          <a:ea typeface="Cambria Math"/>
                        </a:rPr>
                        <m:t>=</m:t>
                      </m:r>
                      <m:d>
                        <m:dPr>
                          <m:begChr m:val="{"/>
                          <m:endChr m:val="}"/>
                          <m:ctrlPr>
                            <a:rPr lang="es-CO" i="1">
                              <a:latin typeface="Cambria Math" panose="02040503050406030204" pitchFamily="18" charset="0"/>
                              <a:ea typeface="Cambria Math"/>
                            </a:rPr>
                          </m:ctrlPr>
                        </m:dPr>
                        <m:e>
                          <m:r>
                            <a:rPr lang="es-CO" b="0" i="1" smtClean="0">
                              <a:latin typeface="Cambria Math"/>
                              <a:ea typeface="Cambria Math"/>
                            </a:rPr>
                            <m:t>1</m:t>
                          </m:r>
                        </m:e>
                      </m:d>
                      <m:r>
                        <a:rPr lang="en-US" i="1">
                          <a:latin typeface="Cambria Math" charset="0"/>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b="0" i="1" smtClean="0">
                              <a:latin typeface="Cambria Math"/>
                              <a:ea typeface="Cambria Math"/>
                            </a:rPr>
                            <m:t>1</m:t>
                          </m:r>
                        </m:e>
                      </m:d>
                      <m:r>
                        <a:rPr lang="es-CO" i="1">
                          <a:latin typeface="Cambria Math"/>
                          <a:ea typeface="Cambria Math"/>
                        </a:rPr>
                        <m:t>={</m:t>
                      </m:r>
                      <m:r>
                        <a:rPr lang="es-CO" b="0" i="1" smtClean="0">
                          <a:latin typeface="Cambria Math"/>
                          <a:ea typeface="Cambria Math"/>
                        </a:rPr>
                        <m:t>1</m:t>
                      </m:r>
                      <m:r>
                        <a:rPr lang="es-CO" i="1">
                          <a:latin typeface="Cambria Math"/>
                          <a:ea typeface="Cambria Math"/>
                        </a:rPr>
                        <m:t>,3}</m:t>
                      </m:r>
                    </m:oMath>
                  </m:oMathPara>
                </a14:m>
                <a:endParaRPr lang="es-CO" dirty="0">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{1,</m:t>
                          </m:r>
                          <m:r>
                            <a:rPr lang="es-CO" b="0" i="1" smtClean="0">
                              <a:latin typeface="Cambria Math"/>
                              <a:ea typeface="Cambria Math"/>
                            </a:rPr>
                            <m:t>3</m:t>
                          </m:r>
                          <m:r>
                            <a:rPr lang="es-CO" i="1">
                              <a:latin typeface="Cambria Math"/>
                              <a:ea typeface="Cambria Math"/>
                            </a:rPr>
                            <m:t>},</m:t>
                          </m:r>
                          <m:r>
                            <a:rPr lang="es-CO" i="1">
                              <a:latin typeface="Cambria Math"/>
                              <a:ea typeface="Cambria Math"/>
                            </a:rPr>
                            <m:t>𝑏</m:t>
                          </m:r>
                        </m:e>
                      </m:d>
                      <m:r>
                        <a:rPr lang="es-CO" i="1">
                          <a:latin typeface="Cambria Math"/>
                          <a:ea typeface="Cambria Math"/>
                        </a:rPr>
                        <m:t>=</m:t>
                      </m:r>
                      <m:d>
                        <m:dPr>
                          <m:begChr m:val="{"/>
                          <m:endChr m:val="}"/>
                          <m:ctrlPr>
                            <a:rPr lang="es-CO" i="1">
                              <a:latin typeface="Cambria Math" panose="02040503050406030204" pitchFamily="18" charset="0"/>
                              <a:ea typeface="Cambria Math"/>
                            </a:rPr>
                          </m:ctrlPr>
                        </m:dPr>
                        <m:e>
                          <m:r>
                            <a:rPr lang="es-CO" i="1">
                              <a:latin typeface="Cambria Math"/>
                              <a:ea typeface="Cambria Math"/>
                            </a:rPr>
                            <m:t>2</m:t>
                          </m:r>
                        </m:e>
                      </m:d>
                      <m:r>
                        <a:rPr lang="en-US" i="1">
                          <a:latin typeface="Cambria Math" charset="0"/>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i="1">
                              <a:latin typeface="Cambria Math"/>
                              <a:ea typeface="Cambria Math"/>
                            </a:rPr>
                            <m:t>2</m:t>
                          </m:r>
                        </m:e>
                      </m:d>
                      <m:r>
                        <a:rPr lang="es-CO" i="1">
                          <a:latin typeface="Cambria Math"/>
                          <a:ea typeface="Cambria Math"/>
                        </a:rPr>
                        <m:t>={2}</m:t>
                      </m:r>
                    </m:oMath>
                  </m:oMathPara>
                </a14:m>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8216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r="-963" b="-85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s-CO" i="1" smtClean="0">
                        <a:latin typeface="Cambria Math"/>
                        <a:ea typeface="Cambria Math"/>
                      </a:rPr>
                      <m:t>{</m:t>
                    </m:r>
                    <m:r>
                      <a:rPr lang="es-CO" b="0" i="1" smtClean="0">
                        <a:latin typeface="Cambria Math"/>
                        <a:ea typeface="Cambria Math"/>
                      </a:rPr>
                      <m:t>2,</m:t>
                    </m:r>
                    <m:r>
                      <a:rPr lang="es-CO" i="1">
                        <a:latin typeface="Cambria Math"/>
                        <a:ea typeface="Cambria Math"/>
                      </a:rPr>
                      <m:t>3}</m:t>
                    </m:r>
                  </m:oMath>
                </a14:m>
                <a:endParaRPr lang="es-ES"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r>
                            <a:rPr lang="es-CO" b="0" i="1" smtClean="0">
                              <a:latin typeface="Cambria Math"/>
                              <a:ea typeface="Cambria Math"/>
                            </a:rPr>
                            <m:t>2,</m:t>
                          </m:r>
                          <m:r>
                            <a:rPr lang="es-CO" i="1">
                              <a:latin typeface="Cambria Math"/>
                              <a:ea typeface="Cambria Math"/>
                            </a:rPr>
                            <m:t>3},</m:t>
                          </m:r>
                          <m:r>
                            <a:rPr lang="es-CO" i="1">
                              <a:latin typeface="Cambria Math"/>
                              <a:ea typeface="Cambria Math"/>
                            </a:rPr>
                            <m:t>𝑎</m:t>
                          </m:r>
                        </m:e>
                      </m:d>
                      <m:r>
                        <a:rPr lang="es-CO" i="1">
                          <a:latin typeface="Cambria Math"/>
                          <a:ea typeface="Cambria Math"/>
                        </a:rPr>
                        <m:t>=</m:t>
                      </m:r>
                      <m:d>
                        <m:dPr>
                          <m:begChr m:val="{"/>
                          <m:endChr m:val="}"/>
                          <m:ctrlPr>
                            <a:rPr lang="es-CO" i="1">
                              <a:latin typeface="Cambria Math" panose="02040503050406030204" pitchFamily="18" charset="0"/>
                              <a:ea typeface="Cambria Math"/>
                            </a:rPr>
                          </m:ctrlPr>
                        </m:dPr>
                        <m:e>
                          <m:r>
                            <a:rPr lang="es-CO" b="0" i="1" smtClean="0">
                              <a:latin typeface="Cambria Math"/>
                              <a:ea typeface="Cambria Math"/>
                            </a:rPr>
                            <m:t>1,2,3</m:t>
                          </m:r>
                        </m:e>
                      </m:d>
                      <m:r>
                        <a:rPr lang="en-US" i="1">
                          <a:latin typeface="Cambria Math" charset="0"/>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i="1">
                              <a:latin typeface="Cambria Math"/>
                              <a:ea typeface="Cambria Math"/>
                            </a:rPr>
                            <m:t>1</m:t>
                          </m:r>
                        </m:e>
                      </m:d>
                      <m:r>
                        <a:rPr lang="es-CO" i="1">
                          <a:latin typeface="Cambria Math"/>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i="1">
                              <a:latin typeface="Cambria Math"/>
                              <a:ea typeface="Cambria Math"/>
                            </a:rPr>
                            <m:t>2</m:t>
                          </m:r>
                        </m:e>
                      </m:d>
                      <m:r>
                        <a:rPr lang="es-CO" i="1">
                          <a:latin typeface="Cambria Math"/>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i="1">
                              <a:latin typeface="Cambria Math"/>
                              <a:ea typeface="Cambria Math"/>
                            </a:rPr>
                            <m:t>3</m:t>
                          </m:r>
                        </m:e>
                      </m:d>
                      <m:r>
                        <a:rPr lang="es-CO" i="1">
                          <a:latin typeface="Cambria Math"/>
                          <a:ea typeface="Cambria Math"/>
                        </a:rPr>
                        <m:t>={1</m:t>
                      </m:r>
                      <m:r>
                        <a:rPr lang="es-CO" b="0" i="1" smtClean="0">
                          <a:latin typeface="Cambria Math"/>
                          <a:ea typeface="Cambria Math"/>
                        </a:rPr>
                        <m:t>,2</m:t>
                      </m:r>
                      <m:r>
                        <a:rPr lang="es-CO" i="1">
                          <a:latin typeface="Cambria Math"/>
                          <a:ea typeface="Cambria Math"/>
                        </a:rPr>
                        <m:t>,3}</m:t>
                      </m:r>
                    </m:oMath>
                  </m:oMathPara>
                </a14:m>
                <a:endParaRPr lang="es-CO" dirty="0">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m:t>
                          </m:r>
                          <m:r>
                            <a:rPr lang="es-CO" b="0" i="1" smtClean="0">
                              <a:latin typeface="Cambria Math"/>
                              <a:ea typeface="Cambria Math"/>
                            </a:rPr>
                            <m:t>2,</m:t>
                          </m:r>
                          <m:r>
                            <a:rPr lang="es-CO" i="1">
                              <a:latin typeface="Cambria Math"/>
                              <a:ea typeface="Cambria Math"/>
                            </a:rPr>
                            <m:t>3},</m:t>
                          </m:r>
                          <m:r>
                            <a:rPr lang="es-CO" i="1">
                              <a:latin typeface="Cambria Math"/>
                              <a:ea typeface="Cambria Math"/>
                            </a:rPr>
                            <m:t>𝑏</m:t>
                          </m:r>
                        </m:e>
                      </m:d>
                      <m:r>
                        <a:rPr lang="es-CO" i="1">
                          <a:latin typeface="Cambria Math"/>
                          <a:ea typeface="Cambria Math"/>
                        </a:rPr>
                        <m:t>={</m:t>
                      </m:r>
                      <m:r>
                        <a:rPr lang="es-CO" b="0" i="1" smtClean="0">
                          <a:latin typeface="Cambria Math"/>
                          <a:ea typeface="Cambria Math"/>
                        </a:rPr>
                        <m:t>3</m:t>
                      </m:r>
                      <m:r>
                        <a:rPr lang="es-CO" i="1">
                          <a:latin typeface="Cambria Math"/>
                          <a:ea typeface="Cambria Math"/>
                        </a:rPr>
                        <m:t>}</m:t>
                      </m:r>
                    </m:oMath>
                  </m:oMathPara>
                </a14:m>
                <a:endParaRPr lang="es-CO" dirty="0">
                  <a:ea typeface="Cambria Math"/>
                </a:endParaRPr>
              </a:p>
              <a:p>
                <a14:m>
                  <m:oMath xmlns:m="http://schemas.openxmlformats.org/officeDocument/2006/math">
                    <m:d>
                      <m:dPr>
                        <m:begChr m:val="{"/>
                        <m:endChr m:val="}"/>
                        <m:ctrlPr>
                          <a:rPr lang="es-CO" b="0" i="1" smtClean="0">
                            <a:latin typeface="Cambria Math" panose="02040503050406030204" pitchFamily="18" charset="0"/>
                            <a:ea typeface="Cambria Math"/>
                          </a:rPr>
                        </m:ctrlPr>
                      </m:dPr>
                      <m:e>
                        <m:r>
                          <a:rPr lang="es-CO" b="0" i="1" smtClean="0">
                            <a:latin typeface="Cambria Math"/>
                            <a:ea typeface="Cambria Math"/>
                          </a:rPr>
                          <m:t>1,2,3</m:t>
                        </m:r>
                      </m:e>
                    </m:d>
                  </m:oMath>
                </a14:m>
                <a:endParaRPr lang="es-CO" b="0" i="1" dirty="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{1,</m:t>
                          </m:r>
                          <m:r>
                            <a:rPr lang="es-CO" b="0" i="1" smtClean="0">
                              <a:latin typeface="Cambria Math"/>
                              <a:ea typeface="Cambria Math"/>
                            </a:rPr>
                            <m:t>2,3</m:t>
                          </m:r>
                          <m:r>
                            <a:rPr lang="es-CO" i="1">
                              <a:latin typeface="Cambria Math"/>
                              <a:ea typeface="Cambria Math"/>
                            </a:rPr>
                            <m:t>},</m:t>
                          </m:r>
                          <m:r>
                            <a:rPr lang="es-CO" i="1">
                              <a:latin typeface="Cambria Math"/>
                              <a:ea typeface="Cambria Math"/>
                            </a:rPr>
                            <m:t>𝑎</m:t>
                          </m:r>
                        </m:e>
                      </m:d>
                      <m:r>
                        <a:rPr lang="es-CO" i="1">
                          <a:latin typeface="Cambria Math"/>
                          <a:ea typeface="Cambria Math"/>
                        </a:rPr>
                        <m:t>=</m:t>
                      </m:r>
                      <m:d>
                        <m:dPr>
                          <m:begChr m:val="{"/>
                          <m:endChr m:val="}"/>
                          <m:ctrlPr>
                            <a:rPr lang="es-CO" i="1">
                              <a:latin typeface="Cambria Math" panose="02040503050406030204" pitchFamily="18" charset="0"/>
                              <a:ea typeface="Cambria Math"/>
                            </a:rPr>
                          </m:ctrlPr>
                        </m:dPr>
                        <m:e>
                          <m:r>
                            <a:rPr lang="es-CO" b="0" i="1" smtClean="0">
                              <a:latin typeface="Cambria Math"/>
                              <a:ea typeface="Cambria Math"/>
                            </a:rPr>
                            <m:t>1,2,3</m:t>
                          </m:r>
                        </m:e>
                      </m:d>
                      <m:r>
                        <a:rPr lang="en-US" i="1">
                          <a:latin typeface="Cambria Math" charset="0"/>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b="0" i="1" smtClean="0">
                              <a:latin typeface="Cambria Math"/>
                              <a:ea typeface="Cambria Math"/>
                            </a:rPr>
                            <m:t>1</m:t>
                          </m:r>
                        </m:e>
                      </m:d>
                      <m:r>
                        <a:rPr lang="es-CO" i="1">
                          <a:latin typeface="Cambria Math"/>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b="0" i="1" smtClean="0">
                              <a:latin typeface="Cambria Math"/>
                              <a:ea typeface="Cambria Math"/>
                            </a:rPr>
                            <m:t>2</m:t>
                          </m:r>
                        </m:e>
                      </m:d>
                      <m:r>
                        <a:rPr lang="es-CO" i="1">
                          <a:latin typeface="Cambria Math"/>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i="1">
                              <a:latin typeface="Cambria Math"/>
                              <a:ea typeface="Cambria Math"/>
                            </a:rPr>
                            <m:t>3</m:t>
                          </m:r>
                        </m:e>
                      </m:d>
                      <m:r>
                        <a:rPr lang="es-CO" i="1">
                          <a:latin typeface="Cambria Math"/>
                          <a:ea typeface="Cambria Math"/>
                        </a:rPr>
                        <m:t>={</m:t>
                      </m:r>
                      <m:r>
                        <a:rPr lang="es-CO" b="0" i="1" smtClean="0">
                          <a:latin typeface="Cambria Math"/>
                          <a:ea typeface="Cambria Math"/>
                        </a:rPr>
                        <m:t>1</m:t>
                      </m:r>
                      <m:r>
                        <a:rPr lang="es-CO" i="1">
                          <a:latin typeface="Cambria Math"/>
                          <a:ea typeface="Cambria Math"/>
                        </a:rPr>
                        <m:t>,</m:t>
                      </m:r>
                      <m:r>
                        <a:rPr lang="es-CO" b="0" i="1" smtClean="0">
                          <a:latin typeface="Cambria Math"/>
                          <a:ea typeface="Cambria Math"/>
                        </a:rPr>
                        <m:t>2,</m:t>
                      </m:r>
                      <m:r>
                        <a:rPr lang="es-CO" i="1">
                          <a:latin typeface="Cambria Math"/>
                          <a:ea typeface="Cambria Math"/>
                        </a:rPr>
                        <m:t>3}</m:t>
                      </m:r>
                    </m:oMath>
                  </m:oMathPara>
                </a14:m>
                <a:endParaRPr lang="es-CO" dirty="0">
                  <a:ea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a:rPr>
                          </m:ctrlPr>
                        </m:sSubPr>
                        <m:e>
                          <m:r>
                            <a:rPr lang="es-ES" i="1">
                              <a:latin typeface="Cambria Math"/>
                              <a:ea typeface="Cambria Math"/>
                            </a:rPr>
                            <m:t>𝛿</m:t>
                          </m:r>
                        </m:e>
                        <m:sub>
                          <m:r>
                            <a:rPr lang="es-CO" i="1">
                              <a:latin typeface="Cambria Math"/>
                              <a:ea typeface="Cambria Math"/>
                            </a:rPr>
                            <m:t>𝐷</m:t>
                          </m:r>
                        </m:sub>
                      </m:sSub>
                      <m:d>
                        <m:dPr>
                          <m:ctrlPr>
                            <a:rPr lang="es-CO" i="1">
                              <a:latin typeface="Cambria Math" panose="02040503050406030204" pitchFamily="18" charset="0"/>
                              <a:ea typeface="Cambria Math"/>
                            </a:rPr>
                          </m:ctrlPr>
                        </m:dPr>
                        <m:e>
                          <m:r>
                            <a:rPr lang="es-CO" i="1">
                              <a:latin typeface="Cambria Math"/>
                              <a:ea typeface="Cambria Math"/>
                            </a:rPr>
                            <m:t>{1,</m:t>
                          </m:r>
                          <m:r>
                            <a:rPr lang="es-CO" b="0" i="1" smtClean="0">
                              <a:latin typeface="Cambria Math"/>
                              <a:ea typeface="Cambria Math"/>
                            </a:rPr>
                            <m:t>2,3</m:t>
                          </m:r>
                          <m:r>
                            <a:rPr lang="es-CO" i="1">
                              <a:latin typeface="Cambria Math"/>
                              <a:ea typeface="Cambria Math"/>
                            </a:rPr>
                            <m:t>},</m:t>
                          </m:r>
                          <m:r>
                            <a:rPr lang="es-CO" i="1">
                              <a:latin typeface="Cambria Math"/>
                              <a:ea typeface="Cambria Math"/>
                            </a:rPr>
                            <m:t>𝑏</m:t>
                          </m:r>
                        </m:e>
                      </m:d>
                      <m:r>
                        <a:rPr lang="es-CO" i="1">
                          <a:latin typeface="Cambria Math"/>
                          <a:ea typeface="Cambria Math"/>
                        </a:rPr>
                        <m:t>=</m:t>
                      </m:r>
                      <m:d>
                        <m:dPr>
                          <m:begChr m:val="{"/>
                          <m:endChr m:val="}"/>
                          <m:ctrlPr>
                            <a:rPr lang="es-CO" i="1">
                              <a:latin typeface="Cambria Math" panose="02040503050406030204" pitchFamily="18" charset="0"/>
                              <a:ea typeface="Cambria Math"/>
                            </a:rPr>
                          </m:ctrlPr>
                        </m:dPr>
                        <m:e>
                          <m:r>
                            <a:rPr lang="es-CO" b="0" i="1" smtClean="0">
                              <a:latin typeface="Cambria Math"/>
                              <a:ea typeface="Cambria Math"/>
                            </a:rPr>
                            <m:t>2,3</m:t>
                          </m:r>
                        </m:e>
                      </m:d>
                      <m:r>
                        <a:rPr lang="en-US" i="1">
                          <a:latin typeface="Cambria Math" charset="0"/>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i="1">
                              <a:latin typeface="Cambria Math"/>
                              <a:ea typeface="Cambria Math"/>
                            </a:rPr>
                            <m:t>2</m:t>
                          </m:r>
                        </m:e>
                      </m:d>
                      <m:r>
                        <a:rPr lang="es-CO" i="1">
                          <a:latin typeface="Cambria Math"/>
                          <a:ea typeface="Cambria Math"/>
                        </a:rPr>
                        <m:t>⋃</m:t>
                      </m:r>
                      <m:r>
                        <a:rPr lang="es-CO" i="1">
                          <a:latin typeface="Cambria Math"/>
                          <a:ea typeface="Cambria Math"/>
                        </a:rPr>
                        <m:t>𝜀</m:t>
                      </m:r>
                      <m:d>
                        <m:dPr>
                          <m:ctrlPr>
                            <a:rPr lang="es-CO" i="1">
                              <a:latin typeface="Cambria Math" panose="02040503050406030204" pitchFamily="18" charset="0"/>
                              <a:ea typeface="Cambria Math"/>
                            </a:rPr>
                          </m:ctrlPr>
                        </m:dPr>
                        <m:e>
                          <m:r>
                            <a:rPr lang="es-CO" i="1">
                              <a:latin typeface="Cambria Math"/>
                              <a:ea typeface="Cambria Math"/>
                            </a:rPr>
                            <m:t>3</m:t>
                          </m:r>
                        </m:e>
                      </m:d>
                      <m:r>
                        <a:rPr lang="es-CO" i="1">
                          <a:latin typeface="Cambria Math"/>
                          <a:ea typeface="Cambria Math"/>
                        </a:rPr>
                        <m:t>={2</m:t>
                      </m:r>
                      <m:r>
                        <a:rPr lang="es-CO" b="0" i="1" smtClean="0">
                          <a:latin typeface="Cambria Math"/>
                          <a:ea typeface="Cambria Math"/>
                        </a:rPr>
                        <m:t>,3</m:t>
                      </m:r>
                      <m:r>
                        <a:rPr lang="es-CO" i="1">
                          <a:latin typeface="Cambria Math"/>
                          <a:ea typeface="Cambria Math"/>
                        </a:rPr>
                        <m:t>}</m:t>
                      </m:r>
                    </m:oMath>
                  </m:oMathPara>
                </a14:m>
                <a:endParaRPr lang="es-CO"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5452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550133557"/>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dirty="0"/>
                            <a:t>Estado\Entrada</a:t>
                          </a:r>
                        </a:p>
                      </a:txBody>
                      <a:tcPr/>
                    </a:tc>
                    <a:tc>
                      <a:txBody>
                        <a:bodyPr/>
                        <a:lstStyle/>
                        <a:p>
                          <a:pPr algn="ctr"/>
                          <a:r>
                            <a:rPr lang="es-CO" dirty="0"/>
                            <a:t>a</a:t>
                          </a:r>
                        </a:p>
                      </a:txBody>
                      <a:tcPr/>
                    </a:tc>
                    <a:tc>
                      <a:txBody>
                        <a:bodyPr/>
                        <a:lstStyle/>
                        <a:p>
                          <a:pPr algn="ctr"/>
                          <a:r>
                            <a:rPr lang="es-CO" dirty="0"/>
                            <a:t>b</a:t>
                          </a:r>
                        </a:p>
                      </a:txBody>
                      <a:tcPr/>
                    </a:tc>
                    <a:extLst>
                      <a:ext uri="{0D108BD9-81ED-4DB2-BD59-A6C34878D82A}">
                        <a16:rowId xmlns:a16="http://schemas.microsoft.com/office/drawing/2014/main" val="10000"/>
                      </a:ext>
                    </a:extLst>
                  </a:tr>
                  <a:tr h="370840">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extLst>
                      <a:ext uri="{0D108BD9-81ED-4DB2-BD59-A6C34878D82A}">
                        <a16:rowId xmlns:a16="http://schemas.microsoft.com/office/drawing/2014/main" val="10001"/>
                      </a:ext>
                    </a:extLst>
                  </a:tr>
                  <a:tr h="370840">
                    <a:tc>
                      <a:txBody>
                        <a:bodyPr/>
                        <a:lstStyle/>
                        <a:p>
                          <a:pPr algn="ctr"/>
                          <a:r>
                            <a:rPr lang="es-CO" dirty="0"/>
                            <a:t>*{1}</a:t>
                          </a:r>
                        </a:p>
                      </a:txBody>
                      <a:tcPr/>
                    </a:tc>
                    <a:tc>
                      <a:txBody>
                        <a:bodyPr/>
                        <a:lstStyle/>
                        <a:p>
                          <a:pPr algn="ctr"/>
                          <a:r>
                            <a:rPr lang="es-CO" dirty="0"/>
                            <a:t>{}</a:t>
                          </a:r>
                        </a:p>
                      </a:txBody>
                      <a:tcPr/>
                    </a:tc>
                    <a:tc>
                      <a:txBody>
                        <a:bodyPr/>
                        <a:lstStyle/>
                        <a:p>
                          <a:pPr algn="ctr"/>
                          <a:r>
                            <a:rPr lang="es-CO" dirty="0"/>
                            <a:t>{2}</a:t>
                          </a:r>
                        </a:p>
                      </a:txBody>
                      <a:tcPr/>
                    </a:tc>
                    <a:extLst>
                      <a:ext uri="{0D108BD9-81ED-4DB2-BD59-A6C34878D82A}">
                        <a16:rowId xmlns:a16="http://schemas.microsoft.com/office/drawing/2014/main" val="10002"/>
                      </a:ext>
                    </a:extLst>
                  </a:tr>
                  <a:tr h="370840">
                    <a:tc>
                      <a:txBody>
                        <a:bodyPr/>
                        <a:lstStyle/>
                        <a:p>
                          <a:pPr algn="ctr"/>
                          <a:r>
                            <a:rPr lang="es-CO" dirty="0"/>
                            <a:t>{2}</a:t>
                          </a:r>
                        </a:p>
                      </a:txBody>
                      <a:tcPr/>
                    </a:tc>
                    <a:tc>
                      <a:txBody>
                        <a:bodyPr/>
                        <a:lstStyle/>
                        <a:p>
                          <a:pPr algn="ctr"/>
                          <a:r>
                            <a:rPr lang="es-CO" dirty="0"/>
                            <a:t>{2,3}</a:t>
                          </a:r>
                        </a:p>
                      </a:txBody>
                      <a:tcPr/>
                    </a:tc>
                    <a:tc>
                      <a:txBody>
                        <a:bodyPr/>
                        <a:lstStyle/>
                        <a:p>
                          <a:pPr algn="ctr"/>
                          <a:r>
                            <a:rPr lang="es-CO" dirty="0"/>
                            <a:t>{3}</a:t>
                          </a:r>
                        </a:p>
                      </a:txBody>
                      <a:tcPr/>
                    </a:tc>
                    <a:extLst>
                      <a:ext uri="{0D108BD9-81ED-4DB2-BD59-A6C34878D82A}">
                        <a16:rowId xmlns:a16="http://schemas.microsoft.com/office/drawing/2014/main" val="10003"/>
                      </a:ext>
                    </a:extLst>
                  </a:tr>
                  <a:tr h="370840">
                    <a:tc>
                      <a:txBody>
                        <a:bodyPr/>
                        <a:lstStyle/>
                        <a:p>
                          <a:pPr algn="ctr"/>
                          <a:r>
                            <a:rPr lang="es-CO" dirty="0"/>
                            <a:t>{3}</a:t>
                          </a:r>
                        </a:p>
                      </a:txBody>
                      <a:tcPr/>
                    </a:tc>
                    <a:tc>
                      <a:txBody>
                        <a:bodyPr/>
                        <a:lstStyle/>
                        <a:p>
                          <a:pPr algn="ctr"/>
                          <a:r>
                            <a:rPr lang="es-CO" dirty="0"/>
                            <a:t>{1,3}</a:t>
                          </a:r>
                        </a:p>
                      </a:txBody>
                      <a:tcPr/>
                    </a:tc>
                    <a:tc>
                      <a:txBody>
                        <a:bodyPr/>
                        <a:lstStyle/>
                        <a:p>
                          <a:pPr algn="ctr"/>
                          <a:r>
                            <a:rPr lang="es-CO" dirty="0"/>
                            <a:t>{}</a:t>
                          </a:r>
                        </a:p>
                      </a:txBody>
                      <a:tcPr/>
                    </a:tc>
                    <a:extLst>
                      <a:ext uri="{0D108BD9-81ED-4DB2-BD59-A6C34878D82A}">
                        <a16:rowId xmlns:a16="http://schemas.microsoft.com/office/drawing/2014/main" val="10004"/>
                      </a:ext>
                    </a:extLst>
                  </a:tr>
                  <a:tr h="370840">
                    <a:tc>
                      <a:txBody>
                        <a:bodyPr/>
                        <a:lstStyle/>
                        <a:p>
                          <a:pPr algn="ctr"/>
                          <a:r>
                            <a:rPr lang="es-CO" dirty="0"/>
                            <a:t>*{1,2}</a:t>
                          </a:r>
                        </a:p>
                      </a:txBody>
                      <a:tcPr/>
                    </a:tc>
                    <a:tc>
                      <a:txBody>
                        <a:bodyPr/>
                        <a:lstStyle/>
                        <a:p>
                          <a:pPr algn="ctr"/>
                          <a:r>
                            <a:rPr lang="es-CO" dirty="0"/>
                            <a:t>{2,3}</a:t>
                          </a:r>
                        </a:p>
                      </a:txBody>
                      <a:tcPr/>
                    </a:tc>
                    <a:tc>
                      <a:txBody>
                        <a:bodyPr/>
                        <a:lstStyle/>
                        <a:p>
                          <a:pPr algn="ctr"/>
                          <a:r>
                            <a:rPr lang="es-CO" dirty="0"/>
                            <a:t>{2,3}</a:t>
                          </a:r>
                        </a:p>
                      </a:txBody>
                      <a:tcPr/>
                    </a:tc>
                    <a:extLst>
                      <a:ext uri="{0D108BD9-81ED-4DB2-BD59-A6C34878D82A}">
                        <a16:rowId xmlns:a16="http://schemas.microsoft.com/office/drawing/2014/main" val="10005"/>
                      </a:ext>
                    </a:extLst>
                  </a:tr>
                  <a:tr h="370840">
                    <a:tc>
                      <a:txBody>
                        <a:bodyPr/>
                        <a:lstStyle/>
                        <a:p>
                          <a:pPr algn="ctr"/>
                          <a14:m>
                            <m:oMath xmlns:m="http://schemas.openxmlformats.org/officeDocument/2006/math">
                              <m:r>
                                <a:rPr lang="es-CO" i="1" smtClean="0">
                                  <a:latin typeface="Cambria Math"/>
                                  <a:ea typeface="Cambria Math"/>
                                </a:rPr>
                                <m:t>→</m:t>
                              </m:r>
                              <m:r>
                                <a:rPr lang="es-CO" b="0" i="1" smtClean="0">
                                  <a:latin typeface="Cambria Math"/>
                                  <a:ea typeface="Cambria Math"/>
                                </a:rPr>
                                <m:t>∗</m:t>
                              </m:r>
                            </m:oMath>
                          </a14:m>
                          <a:r>
                            <a:rPr lang="es-CO" dirty="0"/>
                            <a:t>{1,3}</a:t>
                          </a:r>
                        </a:p>
                      </a:txBody>
                      <a:tcPr/>
                    </a:tc>
                    <a:tc>
                      <a:txBody>
                        <a:bodyPr/>
                        <a:lstStyle/>
                        <a:p>
                          <a:pPr algn="ctr"/>
                          <a:r>
                            <a:rPr lang="es-CO" dirty="0"/>
                            <a:t>{1,3}</a:t>
                          </a:r>
                        </a:p>
                      </a:txBody>
                      <a:tcPr/>
                    </a:tc>
                    <a:tc>
                      <a:txBody>
                        <a:bodyPr/>
                        <a:lstStyle/>
                        <a:p>
                          <a:pPr algn="ctr"/>
                          <a:r>
                            <a:rPr lang="es-CO" dirty="0"/>
                            <a:t>{2}</a:t>
                          </a:r>
                        </a:p>
                      </a:txBody>
                      <a:tcPr/>
                    </a:tc>
                    <a:extLst>
                      <a:ext uri="{0D108BD9-81ED-4DB2-BD59-A6C34878D82A}">
                        <a16:rowId xmlns:a16="http://schemas.microsoft.com/office/drawing/2014/main" val="10006"/>
                      </a:ext>
                    </a:extLst>
                  </a:tr>
                  <a:tr h="370840">
                    <a:tc>
                      <a:txBody>
                        <a:bodyPr/>
                        <a:lstStyle/>
                        <a:p>
                          <a:pPr algn="ctr"/>
                          <a:r>
                            <a:rPr lang="es-CO" dirty="0"/>
                            <a:t>{2,3}</a:t>
                          </a:r>
                        </a:p>
                      </a:txBody>
                      <a:tcPr/>
                    </a:tc>
                    <a:tc>
                      <a:txBody>
                        <a:bodyPr/>
                        <a:lstStyle/>
                        <a:p>
                          <a:pPr algn="ctr"/>
                          <a:r>
                            <a:rPr lang="es-CO" dirty="0"/>
                            <a:t>{1,2,3}</a:t>
                          </a:r>
                        </a:p>
                      </a:txBody>
                      <a:tcPr/>
                    </a:tc>
                    <a:tc>
                      <a:txBody>
                        <a:bodyPr/>
                        <a:lstStyle/>
                        <a:p>
                          <a:pPr algn="ctr"/>
                          <a:r>
                            <a:rPr lang="es-CO" dirty="0"/>
                            <a:t>{3}</a:t>
                          </a:r>
                        </a:p>
                      </a:txBody>
                      <a:tcPr/>
                    </a:tc>
                    <a:extLst>
                      <a:ext uri="{0D108BD9-81ED-4DB2-BD59-A6C34878D82A}">
                        <a16:rowId xmlns:a16="http://schemas.microsoft.com/office/drawing/2014/main" val="10007"/>
                      </a:ext>
                    </a:extLst>
                  </a:tr>
                  <a:tr h="370840">
                    <a:tc>
                      <a:txBody>
                        <a:bodyPr/>
                        <a:lstStyle/>
                        <a:p>
                          <a:pPr algn="ctr"/>
                          <a:r>
                            <a:rPr lang="es-CO" dirty="0"/>
                            <a:t>*{1,2,3}</a:t>
                          </a:r>
                        </a:p>
                      </a:txBody>
                      <a:tcPr/>
                    </a:tc>
                    <a:tc>
                      <a:txBody>
                        <a:bodyPr/>
                        <a:lstStyle/>
                        <a:p>
                          <a:pPr algn="ctr"/>
                          <a:r>
                            <a:rPr lang="es-CO" dirty="0"/>
                            <a:t>{1,2,3}</a:t>
                          </a:r>
                        </a:p>
                      </a:txBody>
                      <a:tcPr/>
                    </a:tc>
                    <a:tc>
                      <a:txBody>
                        <a:bodyPr/>
                        <a:lstStyle/>
                        <a:p>
                          <a:pPr algn="ctr"/>
                          <a:r>
                            <a:rPr lang="es-CO" dirty="0"/>
                            <a:t>{2,3}</a:t>
                          </a:r>
                        </a:p>
                      </a:txBody>
                      <a:tcPr/>
                    </a:tc>
                    <a:extLst>
                      <a:ext uri="{0D108BD9-81ED-4DB2-BD59-A6C34878D82A}">
                        <a16:rowId xmlns:a16="http://schemas.microsoft.com/office/drawing/2014/main" val="10008"/>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2550133557"/>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dirty="0" smtClean="0"/>
                            <a:t>Estado\Entrada</a:t>
                          </a:r>
                        </a:p>
                      </a:txBody>
                      <a:tcPr/>
                    </a:tc>
                    <a:tc>
                      <a:txBody>
                        <a:bodyPr/>
                        <a:lstStyle/>
                        <a:p>
                          <a:pPr algn="ctr"/>
                          <a:r>
                            <a:rPr lang="es-CO" dirty="0" smtClean="0"/>
                            <a:t>a</a:t>
                          </a:r>
                          <a:endParaRPr lang="es-CO" dirty="0"/>
                        </a:p>
                      </a:txBody>
                      <a:tcPr/>
                    </a:tc>
                    <a:tc>
                      <a:txBody>
                        <a:bodyPr/>
                        <a:lstStyle/>
                        <a:p>
                          <a:pPr algn="ctr"/>
                          <a:r>
                            <a:rPr lang="es-CO" dirty="0" smtClean="0"/>
                            <a:t>b</a:t>
                          </a:r>
                          <a:endParaRPr lang="es-CO" dirty="0"/>
                        </a:p>
                      </a:txBody>
                      <a:tcPr/>
                    </a:tc>
                  </a:tr>
                  <a:tr h="370840">
                    <a:tc>
                      <a:txBody>
                        <a:bodyPr/>
                        <a:lstStyle/>
                        <a:p>
                          <a:pPr algn="ctr"/>
                          <a:r>
                            <a:rPr lang="es-CO" dirty="0" smtClean="0"/>
                            <a:t>{}</a:t>
                          </a:r>
                          <a:endParaRPr lang="es-CO" dirty="0"/>
                        </a:p>
                      </a:txBody>
                      <a:tcPr/>
                    </a:tc>
                    <a:tc>
                      <a:txBody>
                        <a:bodyPr/>
                        <a:lstStyle/>
                        <a:p>
                          <a:pPr algn="ctr"/>
                          <a:r>
                            <a:rPr lang="es-CO" dirty="0" smtClean="0"/>
                            <a:t>{}</a:t>
                          </a:r>
                          <a:endParaRPr lang="es-CO" dirty="0"/>
                        </a:p>
                      </a:txBody>
                      <a:tcPr/>
                    </a:tc>
                    <a:tc>
                      <a:txBody>
                        <a:bodyPr/>
                        <a:lstStyle/>
                        <a:p>
                          <a:pPr algn="ctr"/>
                          <a:r>
                            <a:rPr lang="es-CO" dirty="0" smtClean="0"/>
                            <a:t>{}</a:t>
                          </a:r>
                          <a:endParaRPr lang="es-CO" dirty="0"/>
                        </a:p>
                      </a:txBody>
                      <a:tcPr/>
                    </a:tc>
                  </a:tr>
                  <a:tr h="370840">
                    <a:tc>
                      <a:txBody>
                        <a:bodyPr/>
                        <a:lstStyle/>
                        <a:p>
                          <a:pPr algn="ctr"/>
                          <a:r>
                            <a:rPr lang="es-CO" dirty="0" smtClean="0"/>
                            <a:t>*{1}</a:t>
                          </a:r>
                          <a:endParaRPr lang="es-CO" dirty="0"/>
                        </a:p>
                      </a:txBody>
                      <a:tcPr/>
                    </a:tc>
                    <a:tc>
                      <a:txBody>
                        <a:bodyPr/>
                        <a:lstStyle/>
                        <a:p>
                          <a:pPr algn="ctr"/>
                          <a:r>
                            <a:rPr lang="es-CO" dirty="0" smtClean="0"/>
                            <a:t>{}</a:t>
                          </a:r>
                          <a:endParaRPr lang="es-CO" dirty="0"/>
                        </a:p>
                      </a:txBody>
                      <a:tcPr/>
                    </a:tc>
                    <a:tc>
                      <a:txBody>
                        <a:bodyPr/>
                        <a:lstStyle/>
                        <a:p>
                          <a:pPr algn="ctr"/>
                          <a:r>
                            <a:rPr lang="es-CO" dirty="0" smtClean="0"/>
                            <a:t>{2}</a:t>
                          </a:r>
                          <a:endParaRPr lang="es-CO" dirty="0"/>
                        </a:p>
                      </a:txBody>
                      <a:tcPr/>
                    </a:tc>
                  </a:tr>
                  <a:tr h="370840">
                    <a:tc>
                      <a:txBody>
                        <a:bodyPr/>
                        <a:lstStyle/>
                        <a:p>
                          <a:pPr algn="ctr"/>
                          <a:r>
                            <a:rPr lang="es-CO" dirty="0" smtClean="0"/>
                            <a:t>{2}</a:t>
                          </a:r>
                          <a:endParaRPr lang="es-CO" dirty="0"/>
                        </a:p>
                      </a:txBody>
                      <a:tcPr/>
                    </a:tc>
                    <a:tc>
                      <a:txBody>
                        <a:bodyPr/>
                        <a:lstStyle/>
                        <a:p>
                          <a:pPr algn="ctr"/>
                          <a:r>
                            <a:rPr lang="es-CO" dirty="0" smtClean="0"/>
                            <a:t>{2,3}</a:t>
                          </a:r>
                          <a:endParaRPr lang="es-CO" dirty="0"/>
                        </a:p>
                      </a:txBody>
                      <a:tcPr/>
                    </a:tc>
                    <a:tc>
                      <a:txBody>
                        <a:bodyPr/>
                        <a:lstStyle/>
                        <a:p>
                          <a:pPr algn="ctr"/>
                          <a:r>
                            <a:rPr lang="es-CO" dirty="0" smtClean="0"/>
                            <a:t>{3}</a:t>
                          </a:r>
                          <a:endParaRPr lang="es-CO" dirty="0"/>
                        </a:p>
                      </a:txBody>
                      <a:tcPr/>
                    </a:tc>
                  </a:tr>
                  <a:tr h="370840">
                    <a:tc>
                      <a:txBody>
                        <a:bodyPr/>
                        <a:lstStyle/>
                        <a:p>
                          <a:pPr algn="ctr"/>
                          <a:r>
                            <a:rPr lang="es-CO" dirty="0" smtClean="0"/>
                            <a:t>{3}</a:t>
                          </a:r>
                          <a:endParaRPr lang="es-CO" dirty="0"/>
                        </a:p>
                      </a:txBody>
                      <a:tcPr/>
                    </a:tc>
                    <a:tc>
                      <a:txBody>
                        <a:bodyPr/>
                        <a:lstStyle/>
                        <a:p>
                          <a:pPr algn="ctr"/>
                          <a:r>
                            <a:rPr lang="es-CO" dirty="0" smtClean="0"/>
                            <a:t>{1,3}</a:t>
                          </a:r>
                          <a:endParaRPr lang="es-CO" dirty="0"/>
                        </a:p>
                      </a:txBody>
                      <a:tcPr/>
                    </a:tc>
                    <a:tc>
                      <a:txBody>
                        <a:bodyPr/>
                        <a:lstStyle/>
                        <a:p>
                          <a:pPr algn="ctr"/>
                          <a:r>
                            <a:rPr lang="es-CO" dirty="0" smtClean="0"/>
                            <a:t>{}</a:t>
                          </a:r>
                          <a:endParaRPr lang="es-CO" dirty="0"/>
                        </a:p>
                      </a:txBody>
                      <a:tcPr/>
                    </a:tc>
                  </a:tr>
                  <a:tr h="370840">
                    <a:tc>
                      <a:txBody>
                        <a:bodyPr/>
                        <a:lstStyle/>
                        <a:p>
                          <a:pPr algn="ctr"/>
                          <a:r>
                            <a:rPr lang="es-CO" dirty="0" smtClean="0"/>
                            <a:t>*{1,2}</a:t>
                          </a:r>
                          <a:endParaRPr lang="es-CO" dirty="0"/>
                        </a:p>
                      </a:txBody>
                      <a:tcPr/>
                    </a:tc>
                    <a:tc>
                      <a:txBody>
                        <a:bodyPr/>
                        <a:lstStyle/>
                        <a:p>
                          <a:pPr algn="ctr"/>
                          <a:r>
                            <a:rPr lang="es-CO" dirty="0" smtClean="0"/>
                            <a:t>{2,3}</a:t>
                          </a:r>
                          <a:endParaRPr lang="es-CO" dirty="0"/>
                        </a:p>
                      </a:txBody>
                      <a:tcPr/>
                    </a:tc>
                    <a:tc>
                      <a:txBody>
                        <a:bodyPr/>
                        <a:lstStyle/>
                        <a:p>
                          <a:pPr algn="ctr"/>
                          <a:r>
                            <a:rPr lang="es-CO" dirty="0" smtClean="0"/>
                            <a:t>{2,3}</a:t>
                          </a:r>
                          <a:endParaRPr lang="es-CO" dirty="0"/>
                        </a:p>
                      </a:txBody>
                      <a:tcPr/>
                    </a:tc>
                  </a:tr>
                  <a:tr h="370840">
                    <a:tc>
                      <a:txBody>
                        <a:bodyPr/>
                        <a:lstStyle/>
                        <a:p>
                          <a:endParaRPr lang="es-CO"/>
                        </a:p>
                      </a:txBody>
                      <a:tcPr>
                        <a:blipFill rotWithShape="1">
                          <a:blip r:embed="rId3"/>
                          <a:stretch>
                            <a:fillRect t="-616667" r="-200000" b="-228333"/>
                          </a:stretch>
                        </a:blipFill>
                      </a:tcPr>
                    </a:tc>
                    <a:tc>
                      <a:txBody>
                        <a:bodyPr/>
                        <a:lstStyle/>
                        <a:p>
                          <a:pPr algn="ctr"/>
                          <a:r>
                            <a:rPr lang="es-CO" dirty="0" smtClean="0"/>
                            <a:t>{1,3}</a:t>
                          </a:r>
                          <a:endParaRPr lang="es-CO" dirty="0"/>
                        </a:p>
                      </a:txBody>
                      <a:tcPr/>
                    </a:tc>
                    <a:tc>
                      <a:txBody>
                        <a:bodyPr/>
                        <a:lstStyle/>
                        <a:p>
                          <a:pPr algn="ctr"/>
                          <a:r>
                            <a:rPr lang="es-CO" dirty="0" smtClean="0"/>
                            <a:t>{2}</a:t>
                          </a:r>
                          <a:endParaRPr lang="es-CO" dirty="0"/>
                        </a:p>
                      </a:txBody>
                      <a:tcPr/>
                    </a:tc>
                  </a:tr>
                  <a:tr h="370840">
                    <a:tc>
                      <a:txBody>
                        <a:bodyPr/>
                        <a:lstStyle/>
                        <a:p>
                          <a:pPr algn="ctr"/>
                          <a:r>
                            <a:rPr lang="es-CO" dirty="0" smtClean="0"/>
                            <a:t>{2,3}</a:t>
                          </a:r>
                          <a:endParaRPr lang="es-CO" dirty="0"/>
                        </a:p>
                      </a:txBody>
                      <a:tcPr/>
                    </a:tc>
                    <a:tc>
                      <a:txBody>
                        <a:bodyPr/>
                        <a:lstStyle/>
                        <a:p>
                          <a:pPr algn="ctr"/>
                          <a:r>
                            <a:rPr lang="es-CO" dirty="0" smtClean="0"/>
                            <a:t>{1,2,3}</a:t>
                          </a:r>
                          <a:endParaRPr lang="es-CO" dirty="0"/>
                        </a:p>
                      </a:txBody>
                      <a:tcPr/>
                    </a:tc>
                    <a:tc>
                      <a:txBody>
                        <a:bodyPr/>
                        <a:lstStyle/>
                        <a:p>
                          <a:pPr algn="ctr"/>
                          <a:r>
                            <a:rPr lang="es-CO" dirty="0" smtClean="0"/>
                            <a:t>{3}</a:t>
                          </a:r>
                          <a:endParaRPr lang="es-CO" dirty="0"/>
                        </a:p>
                      </a:txBody>
                      <a:tcPr/>
                    </a:tc>
                  </a:tr>
                  <a:tr h="370840">
                    <a:tc>
                      <a:txBody>
                        <a:bodyPr/>
                        <a:lstStyle/>
                        <a:p>
                          <a:pPr algn="ctr"/>
                          <a:r>
                            <a:rPr lang="es-CO" dirty="0" smtClean="0"/>
                            <a:t>*{1,2,3}</a:t>
                          </a:r>
                          <a:endParaRPr lang="es-CO" dirty="0"/>
                        </a:p>
                      </a:txBody>
                      <a:tcPr/>
                    </a:tc>
                    <a:tc>
                      <a:txBody>
                        <a:bodyPr/>
                        <a:lstStyle/>
                        <a:p>
                          <a:pPr algn="ctr"/>
                          <a:r>
                            <a:rPr lang="es-CO" dirty="0" smtClean="0"/>
                            <a:t>{1,2,3}</a:t>
                          </a:r>
                          <a:endParaRPr lang="es-CO" dirty="0"/>
                        </a:p>
                      </a:txBody>
                      <a:tcPr/>
                    </a:tc>
                    <a:tc>
                      <a:txBody>
                        <a:bodyPr/>
                        <a:lstStyle/>
                        <a:p>
                          <a:pPr algn="ctr"/>
                          <a:r>
                            <a:rPr lang="es-CO" dirty="0" smtClean="0"/>
                            <a:t>{2,3}</a:t>
                          </a:r>
                          <a:endParaRPr lang="es-CO" dirty="0"/>
                        </a:p>
                      </a:txBody>
                      <a:tcPr/>
                    </a:tc>
                  </a:tr>
                </a:tbl>
              </a:graphicData>
            </a:graphic>
          </p:graphicFrame>
        </mc:Fallback>
      </mc:AlternateContent>
    </p:spTree>
    <p:extLst>
      <p:ext uri="{BB962C8B-B14F-4D97-AF65-F5344CB8AC3E}">
        <p14:creationId xmlns:p14="http://schemas.microsoft.com/office/powerpoint/2010/main" val="1589665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376114" y="260648"/>
                <a:ext cx="8229600" cy="1143000"/>
              </a:xfrm>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a:t>
                </a:r>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376114" y="260648"/>
                <a:ext cx="8229600" cy="1143000"/>
              </a:xfrm>
              <a:blipFill rotWithShape="1">
                <a:blip r:embed="rId2"/>
                <a:stretch>
                  <a:fillRect b="-9091"/>
                </a:stretch>
              </a:blipFill>
            </p:spPr>
            <p:txBody>
              <a:bodyPr/>
              <a:lstStyle/>
              <a:p>
                <a:r>
                  <a:rPr lang="es-ES_tradnl">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00" y="2636912"/>
            <a:ext cx="8677993"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689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819739361"/>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dirty="0"/>
                            <a:t>Estado\Entrada</a:t>
                          </a:r>
                        </a:p>
                      </a:txBody>
                      <a:tcPr/>
                    </a:tc>
                    <a:tc>
                      <a:txBody>
                        <a:bodyPr/>
                        <a:lstStyle/>
                        <a:p>
                          <a:pPr algn="ctr"/>
                          <a:r>
                            <a:rPr lang="es-CO" dirty="0"/>
                            <a:t>a</a:t>
                          </a:r>
                        </a:p>
                      </a:txBody>
                      <a:tcPr/>
                    </a:tc>
                    <a:tc>
                      <a:txBody>
                        <a:bodyPr/>
                        <a:lstStyle/>
                        <a:p>
                          <a:pPr algn="ctr"/>
                          <a:r>
                            <a:rPr lang="es-CO" dirty="0"/>
                            <a:t>b</a:t>
                          </a:r>
                        </a:p>
                      </a:txBody>
                      <a:tcPr/>
                    </a:tc>
                    <a:extLst>
                      <a:ext uri="{0D108BD9-81ED-4DB2-BD59-A6C34878D82A}">
                        <a16:rowId xmlns:a16="http://schemas.microsoft.com/office/drawing/2014/main" val="10000"/>
                      </a:ext>
                    </a:extLst>
                  </a:tr>
                  <a:tr h="370840">
                    <a:tc>
                      <a:txBody>
                        <a:bodyPr/>
                        <a:lstStyle/>
                        <a:p>
                          <a:pPr algn="ctr"/>
                          <a:r>
                            <a:rPr lang="es-CO" dirty="0"/>
                            <a:t>{}</a:t>
                          </a:r>
                        </a:p>
                      </a:txBody>
                      <a:tcPr/>
                    </a:tc>
                    <a:tc>
                      <a:txBody>
                        <a:bodyPr/>
                        <a:lstStyle/>
                        <a:p>
                          <a:pPr algn="ctr"/>
                          <a:r>
                            <a:rPr lang="es-CO" dirty="0"/>
                            <a:t>{}</a:t>
                          </a:r>
                        </a:p>
                      </a:txBody>
                      <a:tcPr/>
                    </a:tc>
                    <a:tc>
                      <a:txBody>
                        <a:bodyPr/>
                        <a:lstStyle/>
                        <a:p>
                          <a:pPr algn="ctr"/>
                          <a:r>
                            <a:rPr lang="es-CO" dirty="0"/>
                            <a:t>{}</a:t>
                          </a:r>
                        </a:p>
                      </a:txBody>
                      <a:tcPr/>
                    </a:tc>
                    <a:extLst>
                      <a:ext uri="{0D108BD9-81ED-4DB2-BD59-A6C34878D82A}">
                        <a16:rowId xmlns:a16="http://schemas.microsoft.com/office/drawing/2014/main" val="10001"/>
                      </a:ext>
                    </a:extLst>
                  </a:tr>
                  <a:tr h="370840">
                    <a:tc>
                      <a:txBody>
                        <a:bodyPr/>
                        <a:lstStyle/>
                        <a:p>
                          <a:pPr algn="ctr"/>
                          <a:r>
                            <a:rPr lang="es-CO" dirty="0"/>
                            <a:t>*{1}</a:t>
                          </a:r>
                        </a:p>
                      </a:txBody>
                      <a:tcPr/>
                    </a:tc>
                    <a:tc>
                      <a:txBody>
                        <a:bodyPr/>
                        <a:lstStyle/>
                        <a:p>
                          <a:pPr algn="ctr"/>
                          <a:r>
                            <a:rPr lang="es-CO" dirty="0"/>
                            <a:t>{}</a:t>
                          </a:r>
                        </a:p>
                      </a:txBody>
                      <a:tcPr/>
                    </a:tc>
                    <a:tc>
                      <a:txBody>
                        <a:bodyPr/>
                        <a:lstStyle/>
                        <a:p>
                          <a:pPr algn="ctr"/>
                          <a:r>
                            <a:rPr lang="es-CO" dirty="0"/>
                            <a:t>{2}</a:t>
                          </a:r>
                        </a:p>
                      </a:txBody>
                      <a:tcPr/>
                    </a:tc>
                    <a:extLst>
                      <a:ext uri="{0D108BD9-81ED-4DB2-BD59-A6C34878D82A}">
                        <a16:rowId xmlns:a16="http://schemas.microsoft.com/office/drawing/2014/main" val="10002"/>
                      </a:ext>
                    </a:extLst>
                  </a:tr>
                  <a:tr h="370840">
                    <a:tc>
                      <a:txBody>
                        <a:bodyPr/>
                        <a:lstStyle/>
                        <a:p>
                          <a:pPr algn="ctr"/>
                          <a:r>
                            <a:rPr lang="es-CO" dirty="0"/>
                            <a:t>{2}</a:t>
                          </a:r>
                        </a:p>
                      </a:txBody>
                      <a:tcPr/>
                    </a:tc>
                    <a:tc>
                      <a:txBody>
                        <a:bodyPr/>
                        <a:lstStyle/>
                        <a:p>
                          <a:pPr algn="ctr"/>
                          <a:r>
                            <a:rPr lang="es-CO" dirty="0"/>
                            <a:t>{2,3}</a:t>
                          </a:r>
                        </a:p>
                      </a:txBody>
                      <a:tcPr/>
                    </a:tc>
                    <a:tc>
                      <a:txBody>
                        <a:bodyPr/>
                        <a:lstStyle/>
                        <a:p>
                          <a:pPr algn="ctr"/>
                          <a:r>
                            <a:rPr lang="es-CO" dirty="0"/>
                            <a:t>{3}</a:t>
                          </a:r>
                        </a:p>
                      </a:txBody>
                      <a:tcPr/>
                    </a:tc>
                    <a:extLst>
                      <a:ext uri="{0D108BD9-81ED-4DB2-BD59-A6C34878D82A}">
                        <a16:rowId xmlns:a16="http://schemas.microsoft.com/office/drawing/2014/main" val="10003"/>
                      </a:ext>
                    </a:extLst>
                  </a:tr>
                  <a:tr h="370840">
                    <a:tc>
                      <a:txBody>
                        <a:bodyPr/>
                        <a:lstStyle/>
                        <a:p>
                          <a:pPr algn="ctr"/>
                          <a:r>
                            <a:rPr lang="es-CO" dirty="0"/>
                            <a:t>{3}</a:t>
                          </a:r>
                        </a:p>
                      </a:txBody>
                      <a:tcPr/>
                    </a:tc>
                    <a:tc>
                      <a:txBody>
                        <a:bodyPr/>
                        <a:lstStyle/>
                        <a:p>
                          <a:pPr algn="ctr"/>
                          <a:r>
                            <a:rPr lang="es-CO" dirty="0"/>
                            <a:t>{1,3}</a:t>
                          </a:r>
                        </a:p>
                      </a:txBody>
                      <a:tcPr/>
                    </a:tc>
                    <a:tc>
                      <a:txBody>
                        <a:bodyPr/>
                        <a:lstStyle/>
                        <a:p>
                          <a:pPr algn="ctr"/>
                          <a:r>
                            <a:rPr lang="es-CO" dirty="0"/>
                            <a:t>{}</a:t>
                          </a:r>
                        </a:p>
                      </a:txBody>
                      <a:tcPr/>
                    </a:tc>
                    <a:extLst>
                      <a:ext uri="{0D108BD9-81ED-4DB2-BD59-A6C34878D82A}">
                        <a16:rowId xmlns:a16="http://schemas.microsoft.com/office/drawing/2014/main" val="10004"/>
                      </a:ext>
                    </a:extLst>
                  </a:tr>
                  <a:tr h="370840">
                    <a:tc>
                      <a:txBody>
                        <a:bodyPr/>
                        <a:lstStyle/>
                        <a:p>
                          <a:pPr algn="ctr"/>
                          <a:r>
                            <a:rPr lang="es-CO" dirty="0"/>
                            <a:t>*{1,2}</a:t>
                          </a:r>
                        </a:p>
                      </a:txBody>
                      <a:tcPr/>
                    </a:tc>
                    <a:tc>
                      <a:txBody>
                        <a:bodyPr/>
                        <a:lstStyle/>
                        <a:p>
                          <a:pPr algn="ctr"/>
                          <a:r>
                            <a:rPr lang="es-CO" dirty="0"/>
                            <a:t>{2,3}</a:t>
                          </a:r>
                        </a:p>
                      </a:txBody>
                      <a:tcPr/>
                    </a:tc>
                    <a:tc>
                      <a:txBody>
                        <a:bodyPr/>
                        <a:lstStyle/>
                        <a:p>
                          <a:pPr algn="ctr"/>
                          <a:r>
                            <a:rPr lang="es-CO" dirty="0"/>
                            <a:t>{2,3}</a:t>
                          </a:r>
                        </a:p>
                      </a:txBody>
                      <a:tcPr/>
                    </a:tc>
                    <a:extLst>
                      <a:ext uri="{0D108BD9-81ED-4DB2-BD59-A6C34878D82A}">
                        <a16:rowId xmlns:a16="http://schemas.microsoft.com/office/drawing/2014/main" val="10005"/>
                      </a:ext>
                    </a:extLst>
                  </a:tr>
                  <a:tr h="370840">
                    <a:tc>
                      <a:txBody>
                        <a:bodyPr/>
                        <a:lstStyle/>
                        <a:p>
                          <a:pPr algn="ctr"/>
                          <a14:m>
                            <m:oMath xmlns:m="http://schemas.openxmlformats.org/officeDocument/2006/math">
                              <m:r>
                                <a:rPr lang="es-CO" i="1" smtClean="0">
                                  <a:latin typeface="Cambria Math"/>
                                  <a:ea typeface="Cambria Math"/>
                                </a:rPr>
                                <m:t>→</m:t>
                              </m:r>
                              <m:r>
                                <a:rPr lang="es-CO" b="0" i="1" smtClean="0">
                                  <a:latin typeface="Cambria Math"/>
                                  <a:ea typeface="Cambria Math"/>
                                </a:rPr>
                                <m:t>∗</m:t>
                              </m:r>
                            </m:oMath>
                          </a14:m>
                          <a:r>
                            <a:rPr lang="es-CO" dirty="0"/>
                            <a:t>{1,3}</a:t>
                          </a:r>
                        </a:p>
                      </a:txBody>
                      <a:tcPr/>
                    </a:tc>
                    <a:tc>
                      <a:txBody>
                        <a:bodyPr/>
                        <a:lstStyle/>
                        <a:p>
                          <a:pPr algn="ctr"/>
                          <a:r>
                            <a:rPr lang="es-CO" dirty="0"/>
                            <a:t>{1,3}</a:t>
                          </a:r>
                        </a:p>
                      </a:txBody>
                      <a:tcPr/>
                    </a:tc>
                    <a:tc>
                      <a:txBody>
                        <a:bodyPr/>
                        <a:lstStyle/>
                        <a:p>
                          <a:pPr algn="ctr"/>
                          <a:r>
                            <a:rPr lang="es-CO" dirty="0"/>
                            <a:t>{2}</a:t>
                          </a:r>
                        </a:p>
                      </a:txBody>
                      <a:tcPr/>
                    </a:tc>
                    <a:extLst>
                      <a:ext uri="{0D108BD9-81ED-4DB2-BD59-A6C34878D82A}">
                        <a16:rowId xmlns:a16="http://schemas.microsoft.com/office/drawing/2014/main" val="10006"/>
                      </a:ext>
                    </a:extLst>
                  </a:tr>
                  <a:tr h="370840">
                    <a:tc>
                      <a:txBody>
                        <a:bodyPr/>
                        <a:lstStyle/>
                        <a:p>
                          <a:pPr algn="ctr"/>
                          <a:r>
                            <a:rPr lang="es-CO" dirty="0"/>
                            <a:t>{2,3}</a:t>
                          </a:r>
                        </a:p>
                      </a:txBody>
                      <a:tcPr/>
                    </a:tc>
                    <a:tc>
                      <a:txBody>
                        <a:bodyPr/>
                        <a:lstStyle/>
                        <a:p>
                          <a:pPr algn="ctr"/>
                          <a:r>
                            <a:rPr lang="es-CO" dirty="0"/>
                            <a:t>{1,2,3}</a:t>
                          </a:r>
                        </a:p>
                      </a:txBody>
                      <a:tcPr/>
                    </a:tc>
                    <a:tc>
                      <a:txBody>
                        <a:bodyPr/>
                        <a:lstStyle/>
                        <a:p>
                          <a:pPr algn="ctr"/>
                          <a:r>
                            <a:rPr lang="es-CO" dirty="0"/>
                            <a:t>{3}</a:t>
                          </a:r>
                        </a:p>
                      </a:txBody>
                      <a:tcPr/>
                    </a:tc>
                    <a:extLst>
                      <a:ext uri="{0D108BD9-81ED-4DB2-BD59-A6C34878D82A}">
                        <a16:rowId xmlns:a16="http://schemas.microsoft.com/office/drawing/2014/main" val="10007"/>
                      </a:ext>
                    </a:extLst>
                  </a:tr>
                  <a:tr h="370840">
                    <a:tc>
                      <a:txBody>
                        <a:bodyPr/>
                        <a:lstStyle/>
                        <a:p>
                          <a:pPr algn="ctr"/>
                          <a:r>
                            <a:rPr lang="es-CO" dirty="0"/>
                            <a:t>*{1,2,3}</a:t>
                          </a:r>
                        </a:p>
                      </a:txBody>
                      <a:tcPr/>
                    </a:tc>
                    <a:tc>
                      <a:txBody>
                        <a:bodyPr/>
                        <a:lstStyle/>
                        <a:p>
                          <a:pPr algn="ctr"/>
                          <a:r>
                            <a:rPr lang="es-CO" dirty="0"/>
                            <a:t>{1,2,3}</a:t>
                          </a:r>
                        </a:p>
                      </a:txBody>
                      <a:tcPr/>
                    </a:tc>
                    <a:tc>
                      <a:txBody>
                        <a:bodyPr/>
                        <a:lstStyle/>
                        <a:p>
                          <a:pPr algn="ctr"/>
                          <a:r>
                            <a:rPr lang="es-CO" dirty="0"/>
                            <a:t>{2,3}</a:t>
                          </a:r>
                        </a:p>
                      </a:txBody>
                      <a:tcPr/>
                    </a:tc>
                    <a:extLst>
                      <a:ext uri="{0D108BD9-81ED-4DB2-BD59-A6C34878D82A}">
                        <a16:rowId xmlns:a16="http://schemas.microsoft.com/office/drawing/2014/main" val="10008"/>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819739361"/>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dirty="0" smtClean="0"/>
                            <a:t>Estado\Entrada</a:t>
                          </a:r>
                        </a:p>
                      </a:txBody>
                      <a:tcPr/>
                    </a:tc>
                    <a:tc>
                      <a:txBody>
                        <a:bodyPr/>
                        <a:lstStyle/>
                        <a:p>
                          <a:pPr algn="ctr"/>
                          <a:r>
                            <a:rPr lang="es-CO" dirty="0" smtClean="0"/>
                            <a:t>a</a:t>
                          </a:r>
                          <a:endParaRPr lang="es-CO" dirty="0"/>
                        </a:p>
                      </a:txBody>
                      <a:tcPr/>
                    </a:tc>
                    <a:tc>
                      <a:txBody>
                        <a:bodyPr/>
                        <a:lstStyle/>
                        <a:p>
                          <a:pPr algn="ctr"/>
                          <a:r>
                            <a:rPr lang="es-CO" dirty="0" smtClean="0"/>
                            <a:t>b</a:t>
                          </a:r>
                          <a:endParaRPr lang="es-CO" dirty="0"/>
                        </a:p>
                      </a:txBody>
                      <a:tcPr/>
                    </a:tc>
                  </a:tr>
                  <a:tr h="370840">
                    <a:tc>
                      <a:txBody>
                        <a:bodyPr/>
                        <a:lstStyle/>
                        <a:p>
                          <a:pPr algn="ctr"/>
                          <a:r>
                            <a:rPr lang="es-CO" dirty="0" smtClean="0"/>
                            <a:t>{}</a:t>
                          </a:r>
                          <a:endParaRPr lang="es-CO" dirty="0"/>
                        </a:p>
                      </a:txBody>
                      <a:tcPr/>
                    </a:tc>
                    <a:tc>
                      <a:txBody>
                        <a:bodyPr/>
                        <a:lstStyle/>
                        <a:p>
                          <a:pPr algn="ctr"/>
                          <a:r>
                            <a:rPr lang="es-CO" dirty="0" smtClean="0"/>
                            <a:t>{}</a:t>
                          </a:r>
                          <a:endParaRPr lang="es-CO" dirty="0"/>
                        </a:p>
                      </a:txBody>
                      <a:tcPr/>
                    </a:tc>
                    <a:tc>
                      <a:txBody>
                        <a:bodyPr/>
                        <a:lstStyle/>
                        <a:p>
                          <a:pPr algn="ctr"/>
                          <a:r>
                            <a:rPr lang="es-CO" dirty="0" smtClean="0"/>
                            <a:t>{}</a:t>
                          </a:r>
                          <a:endParaRPr lang="es-CO" dirty="0"/>
                        </a:p>
                      </a:txBody>
                      <a:tcPr/>
                    </a:tc>
                  </a:tr>
                  <a:tr h="370840">
                    <a:tc>
                      <a:txBody>
                        <a:bodyPr/>
                        <a:lstStyle/>
                        <a:p>
                          <a:pPr algn="ctr"/>
                          <a:r>
                            <a:rPr lang="es-CO" dirty="0" smtClean="0"/>
                            <a:t>*{1}</a:t>
                          </a:r>
                          <a:endParaRPr lang="es-CO" dirty="0"/>
                        </a:p>
                      </a:txBody>
                      <a:tcPr/>
                    </a:tc>
                    <a:tc>
                      <a:txBody>
                        <a:bodyPr/>
                        <a:lstStyle/>
                        <a:p>
                          <a:pPr algn="ctr"/>
                          <a:r>
                            <a:rPr lang="es-CO" dirty="0" smtClean="0"/>
                            <a:t>{}</a:t>
                          </a:r>
                          <a:endParaRPr lang="es-CO" dirty="0"/>
                        </a:p>
                      </a:txBody>
                      <a:tcPr/>
                    </a:tc>
                    <a:tc>
                      <a:txBody>
                        <a:bodyPr/>
                        <a:lstStyle/>
                        <a:p>
                          <a:pPr algn="ctr"/>
                          <a:r>
                            <a:rPr lang="es-CO" dirty="0" smtClean="0"/>
                            <a:t>{2}</a:t>
                          </a:r>
                          <a:endParaRPr lang="es-CO" dirty="0"/>
                        </a:p>
                      </a:txBody>
                      <a:tcPr/>
                    </a:tc>
                  </a:tr>
                  <a:tr h="370840">
                    <a:tc>
                      <a:txBody>
                        <a:bodyPr/>
                        <a:lstStyle/>
                        <a:p>
                          <a:pPr algn="ctr"/>
                          <a:r>
                            <a:rPr lang="es-CO" dirty="0" smtClean="0"/>
                            <a:t>{2}</a:t>
                          </a:r>
                          <a:endParaRPr lang="es-CO" dirty="0"/>
                        </a:p>
                      </a:txBody>
                      <a:tcPr/>
                    </a:tc>
                    <a:tc>
                      <a:txBody>
                        <a:bodyPr/>
                        <a:lstStyle/>
                        <a:p>
                          <a:pPr algn="ctr"/>
                          <a:r>
                            <a:rPr lang="es-CO" dirty="0" smtClean="0"/>
                            <a:t>{2,3}</a:t>
                          </a:r>
                          <a:endParaRPr lang="es-CO" dirty="0"/>
                        </a:p>
                      </a:txBody>
                      <a:tcPr/>
                    </a:tc>
                    <a:tc>
                      <a:txBody>
                        <a:bodyPr/>
                        <a:lstStyle/>
                        <a:p>
                          <a:pPr algn="ctr"/>
                          <a:r>
                            <a:rPr lang="es-CO" dirty="0" smtClean="0"/>
                            <a:t>{3}</a:t>
                          </a:r>
                          <a:endParaRPr lang="es-CO" dirty="0"/>
                        </a:p>
                      </a:txBody>
                      <a:tcPr/>
                    </a:tc>
                  </a:tr>
                  <a:tr h="370840">
                    <a:tc>
                      <a:txBody>
                        <a:bodyPr/>
                        <a:lstStyle/>
                        <a:p>
                          <a:pPr algn="ctr"/>
                          <a:r>
                            <a:rPr lang="es-CO" dirty="0" smtClean="0"/>
                            <a:t>{3}</a:t>
                          </a:r>
                          <a:endParaRPr lang="es-CO" dirty="0"/>
                        </a:p>
                      </a:txBody>
                      <a:tcPr/>
                    </a:tc>
                    <a:tc>
                      <a:txBody>
                        <a:bodyPr/>
                        <a:lstStyle/>
                        <a:p>
                          <a:pPr algn="ctr"/>
                          <a:r>
                            <a:rPr lang="es-CO" dirty="0" smtClean="0"/>
                            <a:t>{1,3}</a:t>
                          </a:r>
                          <a:endParaRPr lang="es-CO" dirty="0"/>
                        </a:p>
                      </a:txBody>
                      <a:tcPr/>
                    </a:tc>
                    <a:tc>
                      <a:txBody>
                        <a:bodyPr/>
                        <a:lstStyle/>
                        <a:p>
                          <a:pPr algn="ctr"/>
                          <a:r>
                            <a:rPr lang="es-CO" dirty="0" smtClean="0"/>
                            <a:t>{}</a:t>
                          </a:r>
                          <a:endParaRPr lang="es-CO" dirty="0"/>
                        </a:p>
                      </a:txBody>
                      <a:tcPr/>
                    </a:tc>
                  </a:tr>
                  <a:tr h="370840">
                    <a:tc>
                      <a:txBody>
                        <a:bodyPr/>
                        <a:lstStyle/>
                        <a:p>
                          <a:pPr algn="ctr"/>
                          <a:r>
                            <a:rPr lang="es-CO" dirty="0" smtClean="0"/>
                            <a:t>*{1,2}</a:t>
                          </a:r>
                          <a:endParaRPr lang="es-CO" dirty="0"/>
                        </a:p>
                      </a:txBody>
                      <a:tcPr/>
                    </a:tc>
                    <a:tc>
                      <a:txBody>
                        <a:bodyPr/>
                        <a:lstStyle/>
                        <a:p>
                          <a:pPr algn="ctr"/>
                          <a:r>
                            <a:rPr lang="es-CO" dirty="0" smtClean="0"/>
                            <a:t>{2,3}</a:t>
                          </a:r>
                          <a:endParaRPr lang="es-CO" dirty="0"/>
                        </a:p>
                      </a:txBody>
                      <a:tcPr/>
                    </a:tc>
                    <a:tc>
                      <a:txBody>
                        <a:bodyPr/>
                        <a:lstStyle/>
                        <a:p>
                          <a:pPr algn="ctr"/>
                          <a:r>
                            <a:rPr lang="es-CO" dirty="0" smtClean="0"/>
                            <a:t>{2,3}</a:t>
                          </a:r>
                          <a:endParaRPr lang="es-CO" dirty="0"/>
                        </a:p>
                      </a:txBody>
                      <a:tcPr/>
                    </a:tc>
                  </a:tr>
                  <a:tr h="370840">
                    <a:tc>
                      <a:txBody>
                        <a:bodyPr/>
                        <a:lstStyle/>
                        <a:p>
                          <a:endParaRPr lang="es-CO"/>
                        </a:p>
                      </a:txBody>
                      <a:tcPr>
                        <a:blipFill rotWithShape="1">
                          <a:blip r:embed="rId3"/>
                          <a:stretch>
                            <a:fillRect t="-616667" r="-200000" b="-228333"/>
                          </a:stretch>
                        </a:blipFill>
                      </a:tcPr>
                    </a:tc>
                    <a:tc>
                      <a:txBody>
                        <a:bodyPr/>
                        <a:lstStyle/>
                        <a:p>
                          <a:pPr algn="ctr"/>
                          <a:r>
                            <a:rPr lang="es-CO" dirty="0" smtClean="0"/>
                            <a:t>{1,3}</a:t>
                          </a:r>
                          <a:endParaRPr lang="es-CO" dirty="0"/>
                        </a:p>
                      </a:txBody>
                      <a:tcPr/>
                    </a:tc>
                    <a:tc>
                      <a:txBody>
                        <a:bodyPr/>
                        <a:lstStyle/>
                        <a:p>
                          <a:pPr algn="ctr"/>
                          <a:r>
                            <a:rPr lang="es-CO" dirty="0" smtClean="0"/>
                            <a:t>{2}</a:t>
                          </a:r>
                          <a:endParaRPr lang="es-CO" dirty="0"/>
                        </a:p>
                      </a:txBody>
                      <a:tcPr/>
                    </a:tc>
                  </a:tr>
                  <a:tr h="370840">
                    <a:tc>
                      <a:txBody>
                        <a:bodyPr/>
                        <a:lstStyle/>
                        <a:p>
                          <a:pPr algn="ctr"/>
                          <a:r>
                            <a:rPr lang="es-CO" dirty="0" smtClean="0"/>
                            <a:t>{2,3}</a:t>
                          </a:r>
                          <a:endParaRPr lang="es-CO" dirty="0"/>
                        </a:p>
                      </a:txBody>
                      <a:tcPr/>
                    </a:tc>
                    <a:tc>
                      <a:txBody>
                        <a:bodyPr/>
                        <a:lstStyle/>
                        <a:p>
                          <a:pPr algn="ctr"/>
                          <a:r>
                            <a:rPr lang="es-CO" dirty="0" smtClean="0"/>
                            <a:t>{1,2,3}</a:t>
                          </a:r>
                          <a:endParaRPr lang="es-CO" dirty="0"/>
                        </a:p>
                      </a:txBody>
                      <a:tcPr/>
                    </a:tc>
                    <a:tc>
                      <a:txBody>
                        <a:bodyPr/>
                        <a:lstStyle/>
                        <a:p>
                          <a:pPr algn="ctr"/>
                          <a:r>
                            <a:rPr lang="es-CO" dirty="0" smtClean="0"/>
                            <a:t>{3}</a:t>
                          </a:r>
                          <a:endParaRPr lang="es-CO" dirty="0"/>
                        </a:p>
                      </a:txBody>
                      <a:tcPr/>
                    </a:tc>
                  </a:tr>
                  <a:tr h="370840">
                    <a:tc>
                      <a:txBody>
                        <a:bodyPr/>
                        <a:lstStyle/>
                        <a:p>
                          <a:pPr algn="ctr"/>
                          <a:r>
                            <a:rPr lang="es-CO" dirty="0" smtClean="0"/>
                            <a:t>*{1,2,3}</a:t>
                          </a:r>
                          <a:endParaRPr lang="es-CO" dirty="0"/>
                        </a:p>
                      </a:txBody>
                      <a:tcPr/>
                    </a:tc>
                    <a:tc>
                      <a:txBody>
                        <a:bodyPr/>
                        <a:lstStyle/>
                        <a:p>
                          <a:pPr algn="ctr"/>
                          <a:r>
                            <a:rPr lang="es-CO" dirty="0" smtClean="0"/>
                            <a:t>{1,2,3}</a:t>
                          </a:r>
                          <a:endParaRPr lang="es-CO" dirty="0"/>
                        </a:p>
                      </a:txBody>
                      <a:tcPr/>
                    </a:tc>
                    <a:tc>
                      <a:txBody>
                        <a:bodyPr/>
                        <a:lstStyle/>
                        <a:p>
                          <a:pPr algn="ctr"/>
                          <a:r>
                            <a:rPr lang="es-CO" dirty="0" smtClean="0"/>
                            <a:t>{2,3}</a:t>
                          </a:r>
                          <a:endParaRPr lang="es-CO" dirty="0"/>
                        </a:p>
                      </a:txBody>
                      <a:tcPr/>
                    </a:tc>
                  </a:tr>
                </a:tbl>
              </a:graphicData>
            </a:graphic>
          </p:graphicFrame>
        </mc:Fallback>
      </mc:AlternateContent>
      <p:cxnSp>
        <p:nvCxnSpPr>
          <p:cNvPr id="5" name="Straight Connector 4"/>
          <p:cNvCxnSpPr/>
          <p:nvPr/>
        </p:nvCxnSpPr>
        <p:spPr>
          <a:xfrm>
            <a:off x="467544" y="2564904"/>
            <a:ext cx="820891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5"/>
          <p:cNvCxnSpPr/>
          <p:nvPr/>
        </p:nvCxnSpPr>
        <p:spPr>
          <a:xfrm>
            <a:off x="539552" y="3645024"/>
            <a:ext cx="820891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5"/>
          <p:cNvCxnSpPr/>
          <p:nvPr/>
        </p:nvCxnSpPr>
        <p:spPr>
          <a:xfrm>
            <a:off x="467544" y="2132856"/>
            <a:ext cx="820891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635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idx="4294967295"/>
              </p:nvPr>
            </p:nvSpPr>
            <p:spPr>
              <a:xfrm>
                <a:off x="462858" y="260648"/>
                <a:ext cx="8229600" cy="1143000"/>
              </a:xfrm>
            </p:spPr>
            <p:txBody>
              <a:bodyPr/>
              <a:lstStyle/>
              <a:p>
                <a:r>
                  <a:rPr lang="es-CO" dirty="0"/>
                  <a:t>Equivalencia Entre AFD y </a:t>
                </a:r>
                <a14:m>
                  <m:oMath xmlns:m="http://schemas.openxmlformats.org/officeDocument/2006/math">
                    <m:r>
                      <a:rPr lang="es-CO" i="1">
                        <a:latin typeface="Cambria Math"/>
                        <a:ea typeface="Cambria Math"/>
                      </a:rPr>
                      <m:t>𝜀</m:t>
                    </m:r>
                  </m:oMath>
                </a14:m>
                <a:r>
                  <a:rPr lang="es-CO" dirty="0"/>
                  <a:t>-AFND</a:t>
                </a:r>
              </a:p>
            </p:txBody>
          </p:sp>
        </mc:Choice>
        <mc:Fallback xmlns="">
          <p:sp>
            <p:nvSpPr>
              <p:cNvPr id="2" name="Title 1"/>
              <p:cNvSpPr>
                <a:spLocks noGrp="1" noRot="1" noChangeAspect="1" noMove="1" noResize="1" noEditPoints="1" noAdjustHandles="1" noChangeArrowheads="1" noChangeShapeType="1" noTextEdit="1"/>
              </p:cNvSpPr>
              <p:nvPr>
                <p:ph type="title" idx="4294967295"/>
              </p:nvPr>
            </p:nvSpPr>
            <p:spPr>
              <a:xfrm>
                <a:off x="462858" y="260648"/>
                <a:ext cx="8229600" cy="1143000"/>
              </a:xfrm>
              <a:blipFill rotWithShape="1">
                <a:blip r:embed="rId2"/>
                <a:stretch>
                  <a:fillRect b="-9091"/>
                </a:stretch>
              </a:blipFill>
            </p:spPr>
            <p:txBody>
              <a:bodyPr/>
              <a:lstStyle/>
              <a:p>
                <a:r>
                  <a:rPr lang="es-ES_tradnl">
                    <a:noFill/>
                  </a:rPr>
                  <a:t> </a:t>
                </a:r>
              </a:p>
            </p:txBody>
          </p:sp>
        </mc:Fallback>
      </mc:AlternateContent>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916832"/>
            <a:ext cx="8512946"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5508104" y="2060848"/>
            <a:ext cx="3096344" cy="18002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3593509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Autómata Finito No determinista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r>
                  <a:rPr lang="es-CO" dirty="0"/>
                  <a:t>Se utiliza la misma notación que en los Autómatas Finitos deterministas (AFD)</a:t>
                </a:r>
              </a:p>
              <a:p>
                <a:r>
                  <a:rPr lang="es-CO" dirty="0"/>
                  <a:t>La diferencia entre AFD y los Autómatas Finitos No deterministas (AFND) es la función de transición (</a:t>
                </a:r>
                <a14:m>
                  <m:oMath xmlns:m="http://schemas.openxmlformats.org/officeDocument/2006/math">
                    <m:r>
                      <a:rPr lang="es-CO" i="1" smtClean="0">
                        <a:latin typeface="Cambria Math"/>
                        <a:ea typeface="Cambria Math"/>
                      </a:rPr>
                      <m:t>𝛿</m:t>
                    </m:r>
                  </m:oMath>
                </a14:m>
                <a:r>
                  <a:rPr lang="es-CO" dirty="0"/>
                  <a:t>)</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es-ES_tradnl">
                    <a:noFill/>
                  </a:rPr>
                  <a:t> </a:t>
                </a:r>
              </a:p>
            </p:txBody>
          </p:sp>
        </mc:Fallback>
      </mc:AlternateContent>
    </p:spTree>
    <p:extLst>
      <p:ext uri="{BB962C8B-B14F-4D97-AF65-F5344CB8AC3E}">
        <p14:creationId xmlns:p14="http://schemas.microsoft.com/office/powerpoint/2010/main" val="5895629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a:t>Créditos</a:t>
            </a:r>
            <a:endParaRPr lang="es-ES_tradnl" dirty="0"/>
          </a:p>
        </p:txBody>
      </p:sp>
      <p:sp>
        <p:nvSpPr>
          <p:cNvPr id="3" name="2 Marcador de contenido"/>
          <p:cNvSpPr>
            <a:spLocks noGrp="1"/>
          </p:cNvSpPr>
          <p:nvPr>
            <p:ph idx="1"/>
          </p:nvPr>
        </p:nvSpPr>
        <p:spPr/>
        <p:txBody>
          <a:bodyPr>
            <a:normAutofit fontScale="85000" lnSpcReduction="20000"/>
          </a:bodyPr>
          <a:lstStyle/>
          <a:p>
            <a:r>
              <a:rPr lang="en-US" dirty="0" err="1"/>
              <a:t>Contiene</a:t>
            </a:r>
            <a:r>
              <a:rPr lang="en-US" dirty="0"/>
              <a:t> </a:t>
            </a:r>
            <a:r>
              <a:rPr lang="en-US" dirty="0" err="1"/>
              <a:t>imágenes</a:t>
            </a:r>
            <a:r>
              <a:rPr lang="en-US" dirty="0"/>
              <a:t> de:</a:t>
            </a:r>
          </a:p>
          <a:p>
            <a:pPr lvl="1"/>
            <a:r>
              <a:rPr lang="en-US" dirty="0" err="1"/>
              <a:t>Hopcroft</a:t>
            </a:r>
            <a:r>
              <a:rPr lang="en-US" dirty="0"/>
              <a:t>, "Introduction to Automata Theory, Languages, and Computation (3rd." 2006)</a:t>
            </a:r>
          </a:p>
          <a:p>
            <a:pPr lvl="1"/>
            <a:r>
              <a:rPr lang="en-US" dirty="0"/>
              <a:t>Linz, "An Introduction to Formal Languages and Automata" 2012.</a:t>
            </a:r>
          </a:p>
          <a:p>
            <a:pPr lvl="1"/>
            <a:r>
              <a:rPr lang="en-US" dirty="0"/>
              <a:t>https://</a:t>
            </a:r>
            <a:r>
              <a:rPr lang="en-US" dirty="0" err="1"/>
              <a:t>www.flickr.com</a:t>
            </a:r>
            <a:r>
              <a:rPr lang="en-US" dirty="0"/>
              <a:t>/photos/</a:t>
            </a:r>
            <a:r>
              <a:rPr lang="en-US" dirty="0" err="1"/>
              <a:t>jurvetson</a:t>
            </a:r>
            <a:r>
              <a:rPr lang="en-US" dirty="0"/>
              <a:t>/5250782266/in/photolist-nGgBMj-4z1AcP-7aCtmc-dgLNXi-dhLphn-diYZCh-ArbeQ-8ZZCCJ-7mAUtN-ajFwgn-7X4eUM-8iq8rz-qo7ySX-5CXh2b-dF3aez-5BBGod-6c99aU-A22ZK-7d1m2o-63sfsA-dhLpmx-dhLpLp-dhLqo3-dhLqCC-dhLqiq-dhLq5R-dhLqcR-dhLr6w-dhLqfg-dhLqGV-dfpR7V-jBbXJM-ajYMR4-8sv1Uk-cibyuS-dHjYhD-7brDBX-5Bxq8V-eVuRbf-dhLrfS-diKV4H-4Bi9rv-jBf2q9-649PyL-ozawnf-bnPJvF-63zrq9-63vdvT-63ztS3-63vdwn </a:t>
            </a:r>
          </a:p>
        </p:txBody>
      </p:sp>
    </p:spTree>
    <p:extLst>
      <p:ext uri="{BB962C8B-B14F-4D97-AF65-F5344CB8AC3E}">
        <p14:creationId xmlns:p14="http://schemas.microsoft.com/office/powerpoint/2010/main" val="51979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dirty="0"/>
              <a:t>Autómata Finito No determinista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457200" y="2727068"/>
                <a:ext cx="8229600" cy="3399096"/>
              </a:xfrm>
            </p:spPr>
            <p:txBody>
              <a:bodyPr>
                <a:normAutofit fontScale="92500"/>
              </a:bodyPr>
              <a:lstStyle/>
              <a:p>
                <a:r>
                  <a:rPr lang="es-CO" dirty="0"/>
                  <a:t>Diferencias</a:t>
                </a:r>
              </a:p>
              <a:p>
                <a:pPr lvl="1"/>
                <a:r>
                  <a:rPr lang="es-CO" dirty="0"/>
                  <a:t>El estado </a:t>
                </a: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𝑞</m:t>
                        </m:r>
                      </m:e>
                      <m:sub>
                        <m:r>
                          <a:rPr lang="es-CO" b="0" i="1" smtClean="0">
                            <a:latin typeface="Cambria Math"/>
                          </a:rPr>
                          <m:t>1</m:t>
                        </m:r>
                      </m:sub>
                    </m:sSub>
                  </m:oMath>
                </a14:m>
                <a:r>
                  <a:rPr lang="es-CO" dirty="0"/>
                  <a:t>tiene dos posibilidades para el símbolo 1</a:t>
                </a:r>
              </a:p>
              <a:p>
                <a:pPr lvl="1"/>
                <a:r>
                  <a:rPr lang="es-CO" dirty="0"/>
                  <a:t>Los estados </a:t>
                </a: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𝑞</m:t>
                        </m:r>
                      </m:e>
                      <m:sub>
                        <m:r>
                          <a:rPr lang="es-CO" b="0" i="1" smtClean="0">
                            <a:latin typeface="Cambria Math"/>
                          </a:rPr>
                          <m:t>2</m:t>
                        </m:r>
                      </m:sub>
                    </m:sSub>
                  </m:oMath>
                </a14:m>
                <a:r>
                  <a:rPr lang="es-CO" dirty="0"/>
                  <a:t> y </a:t>
                </a: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a:rPr>
                          <m:t>𝑞</m:t>
                        </m:r>
                      </m:e>
                      <m:sub>
                        <m:r>
                          <a:rPr lang="es-CO" b="0" i="1" smtClean="0">
                            <a:latin typeface="Cambria Math"/>
                          </a:rPr>
                          <m:t>3</m:t>
                        </m:r>
                      </m:sub>
                    </m:sSub>
                  </m:oMath>
                </a14:m>
                <a:r>
                  <a:rPr lang="es-CO" dirty="0"/>
                  <a:t> no tienen posibilidades para todo el alfabeto</a:t>
                </a:r>
              </a:p>
              <a:p>
                <a:pPr lvl="1"/>
                <a:r>
                  <a:rPr lang="es-CO" dirty="0"/>
                  <a:t>El símbolo </a:t>
                </a:r>
                <a14:m>
                  <m:oMath xmlns:m="http://schemas.openxmlformats.org/officeDocument/2006/math">
                    <m:r>
                      <a:rPr lang="es-CO" i="1" smtClean="0">
                        <a:latin typeface="Cambria Math"/>
                        <a:ea typeface="Cambria Math"/>
                      </a:rPr>
                      <m:t>𝜀</m:t>
                    </m:r>
                  </m:oMath>
                </a14:m>
                <a:r>
                  <a:rPr lang="es-CO" dirty="0"/>
                  <a:t> no pertenece al alfabeto del AFND</a:t>
                </a:r>
              </a:p>
              <a:p>
                <a:pPr lvl="2"/>
                <a:r>
                  <a:rPr lang="es-CO" dirty="0"/>
                  <a:t>Significa que sin tener una entrada puede cambiar de estado</a:t>
                </a:r>
              </a:p>
              <a:p>
                <a:pPr lvl="2"/>
                <a:r>
                  <a:rPr lang="es-CO" dirty="0"/>
                  <a:t>Notación alternativa: </a:t>
                </a:r>
                <a14:m>
                  <m:oMath xmlns:m="http://schemas.openxmlformats.org/officeDocument/2006/math">
                    <m:r>
                      <a:rPr lang="en-US" b="0" i="1" smtClean="0">
                        <a:latin typeface="Cambria Math"/>
                      </a:rPr>
                      <m:t>𝜆</m:t>
                    </m:r>
                  </m:oMath>
                </a14:m>
                <a:r>
                  <a:rPr lang="es-CO" dirty="0"/>
                  <a:t>  </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457200" y="2727068"/>
                <a:ext cx="8229600" cy="3399096"/>
              </a:xfrm>
              <a:blipFill rotWithShape="1">
                <a:blip r:embed="rId3"/>
                <a:stretch>
                  <a:fillRect l="-1481" t="-2151" r="-296"/>
                </a:stretch>
              </a:blipFill>
            </p:spPr>
            <p:txBody>
              <a:bodyPr/>
              <a:lstStyle/>
              <a:p>
                <a:r>
                  <a:rPr lang="es-ES_tradnl">
                    <a:noFill/>
                  </a:rPr>
                  <a:t> </a:t>
                </a:r>
              </a:p>
            </p:txBody>
          </p:sp>
        </mc:Fallback>
      </mc:AlternateContent>
      <p:pic>
        <p:nvPicPr>
          <p:cNvPr id="5" name="Picture 2" descr="F:\Desktop\Temp\imagenesLP\AFNDInt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1" y="1340768"/>
            <a:ext cx="7894251"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60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Autómata Finito No determinista</a:t>
            </a:r>
          </a:p>
        </p:txBody>
      </p:sp>
      <p:sp>
        <p:nvSpPr>
          <p:cNvPr id="3" name="2 Marcador de contenido"/>
          <p:cNvSpPr>
            <a:spLocks noGrp="1"/>
          </p:cNvSpPr>
          <p:nvPr>
            <p:ph idx="1"/>
          </p:nvPr>
        </p:nvSpPr>
        <p:spPr/>
        <p:txBody>
          <a:bodyPr/>
          <a:lstStyle/>
          <a:p>
            <a:r>
              <a:rPr lang="es-CO" dirty="0"/>
              <a:t>¿Cómo se determina si una palabra es aceptada por el AFND?</a:t>
            </a:r>
          </a:p>
        </p:txBody>
      </p:sp>
      <p:pic>
        <p:nvPicPr>
          <p:cNvPr id="5" name="Picture 5" descr="C:\Documents and Settings\Jaime_Pavlich\Local Settings\Temporary Internet Files\Content.IE5\X2M1E1Q9\MCj04077340000[1].wmf"/>
          <p:cNvPicPr>
            <a:picLocks noChangeAspect="1" noChangeArrowheads="1"/>
          </p:cNvPicPr>
          <p:nvPr/>
        </p:nvPicPr>
        <p:blipFill>
          <a:blip r:embed="rId2" cstate="print"/>
          <a:srcRect/>
          <a:stretch>
            <a:fillRect/>
          </a:stretch>
        </p:blipFill>
        <p:spPr bwMode="auto">
          <a:xfrm>
            <a:off x="3369961" y="3212976"/>
            <a:ext cx="2371740" cy="2371740"/>
          </a:xfrm>
          <a:prstGeom prst="rect">
            <a:avLst/>
          </a:prstGeom>
          <a:noFill/>
        </p:spPr>
      </p:pic>
    </p:spTree>
    <p:extLst>
      <p:ext uri="{BB962C8B-B14F-4D97-AF65-F5344CB8AC3E}">
        <p14:creationId xmlns:p14="http://schemas.microsoft.com/office/powerpoint/2010/main" val="27970741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C0195405D2704C9BDF80F5C9348473" ma:contentTypeVersion="3" ma:contentTypeDescription="Create a new document." ma:contentTypeScope="" ma:versionID="f496c01bf1c0fffdb713bb25936f6fe7">
  <xsd:schema xmlns:xsd="http://www.w3.org/2001/XMLSchema" xmlns:xs="http://www.w3.org/2001/XMLSchema" xmlns:p="http://schemas.microsoft.com/office/2006/metadata/properties" xmlns:ns2="42bc51f5-f7b0-46ad-8c71-becab5d5b372" targetNamespace="http://schemas.microsoft.com/office/2006/metadata/properties" ma:root="true" ma:fieldsID="301f6f4e2740b1bff23815ff73886372" ns2:_="">
    <xsd:import namespace="42bc51f5-f7b0-46ad-8c71-becab5d5b37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bc51f5-f7b0-46ad-8c71-becab5d5b3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078DE0-1A09-4CC5-AE55-9AFFADE60D23}"/>
</file>

<file path=customXml/itemProps2.xml><?xml version="1.0" encoding="utf-8"?>
<ds:datastoreItem xmlns:ds="http://schemas.openxmlformats.org/officeDocument/2006/customXml" ds:itemID="{170BA79F-A24B-4C01-A7A4-DD8299C4509F}"/>
</file>

<file path=customXml/itemProps3.xml><?xml version="1.0" encoding="utf-8"?>
<ds:datastoreItem xmlns:ds="http://schemas.openxmlformats.org/officeDocument/2006/customXml" ds:itemID="{AA60A80B-B17F-4316-BDB7-4C172393286E}"/>
</file>

<file path=docProps/app.xml><?xml version="1.0" encoding="utf-8"?>
<Properties xmlns="http://schemas.openxmlformats.org/officeDocument/2006/extended-properties" xmlns:vt="http://schemas.openxmlformats.org/officeDocument/2006/docPropsVTypes">
  <TotalTime>1623</TotalTime>
  <Words>2998</Words>
  <Application>Microsoft Office PowerPoint</Application>
  <PresentationFormat>On-screen Show (4:3)</PresentationFormat>
  <Paragraphs>461</Paragraphs>
  <Slides>70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Cambria Math</vt:lpstr>
      <vt:lpstr>Tema de Office</vt:lpstr>
      <vt:lpstr>Autómata Finito No determinista (AFND)</vt:lpstr>
      <vt:lpstr>Ejercicio</vt:lpstr>
      <vt:lpstr>Ejercicio</vt:lpstr>
      <vt:lpstr>Ejercicio</vt:lpstr>
      <vt:lpstr>Solución</vt:lpstr>
      <vt:lpstr>Autómata Finito No determinista</vt:lpstr>
      <vt:lpstr>Autómata Finito No determinista</vt:lpstr>
      <vt:lpstr>Autómata Finito No determinista</vt:lpstr>
      <vt:lpstr>Autómata Finito No determinista</vt:lpstr>
      <vt:lpstr>Autómata Finito No determinista</vt:lpstr>
      <vt:lpstr>Ejemplo</vt:lpstr>
      <vt:lpstr>Ejemplo</vt:lpstr>
      <vt:lpstr>Ejemplo</vt:lpstr>
      <vt:lpstr>Ejemplo</vt:lpstr>
      <vt:lpstr>Ejemplo</vt:lpstr>
      <vt:lpstr>Ejemplo</vt:lpstr>
      <vt:lpstr>Ejemplo</vt:lpstr>
      <vt:lpstr>Ejercicio</vt:lpstr>
      <vt:lpstr>Ejercicio</vt:lpstr>
      <vt:lpstr>Definición Formal</vt:lpstr>
      <vt:lpstr>Definición Formal: Función de Transición</vt:lpstr>
      <vt:lpstr>Definición Formal: Función de Transición</vt:lpstr>
      <vt:lpstr>Ejemplo</vt:lpstr>
      <vt:lpstr>Extensión de la Función de Transición</vt:lpstr>
      <vt:lpstr>Extensión de la Función de Transición</vt:lpstr>
      <vt:lpstr>Extensión de la Función de Transición</vt:lpstr>
      <vt:lpstr>PowerPoint Presentation</vt:lpstr>
      <vt:lpstr>Extensión de la Función de Transición: Ejemplo</vt:lpstr>
      <vt:lpstr>Extensión de la Función de Transición: Ejemplo</vt:lpstr>
      <vt:lpstr>Extensión de la Función de Transición: Ejemplo</vt:lpstr>
      <vt:lpstr>Extensión de la Función de Transición: Ejemplo</vt:lpstr>
      <vt:lpstr>Extensión de la Función de Transición: Ejemplo</vt:lpstr>
      <vt:lpstr>Ejercicio</vt:lpstr>
      <vt:lpstr>Definición del lenguaje del AFND</vt:lpstr>
      <vt:lpstr>¿Equivalencia Entre AFD y AFND?</vt:lpstr>
      <vt:lpstr>Equivalencia Entre AFD y AFND</vt:lpstr>
      <vt:lpstr>Equivalencia Entre AFD y AFND</vt:lpstr>
      <vt:lpstr>Prueba: Equivalencia Entre AFD y AFND </vt:lpstr>
      <vt:lpstr>Convirtiendo estados de AFND a AFD</vt:lpstr>
      <vt:lpstr>Convirtiendo estados de AFND a AFD</vt:lpstr>
      <vt:lpstr>Prueba: Equivalencia Entre AFD y AFND </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Ejercicio</vt:lpstr>
      <vt:lpstr>Solución</vt:lpstr>
      <vt:lpstr>Solución</vt:lpstr>
      <vt:lpstr>¿Qué Sucede si se Tiene ε?</vt:lpstr>
      <vt:lpstr>Equivalencia Entre AFD y ε-AFND </vt:lpstr>
      <vt:lpstr>ε-Clausura</vt:lpstr>
      <vt:lpstr>ε-Clausura</vt:lpstr>
      <vt:lpstr>ε- Clausura</vt:lpstr>
      <vt:lpstr>Equivalencia Entre AFD y ε-AFND</vt:lpstr>
      <vt:lpstr>Equivalencia Entre AFD y ε-AFND </vt:lpstr>
      <vt:lpstr>Ejemplo</vt:lpstr>
      <vt:lpstr>Ejemplo</vt:lpstr>
      <vt:lpstr>Equivalencia Entre AFD y ε-AFND </vt:lpstr>
      <vt:lpstr>Equivalencia Entre AFD y ε-AFND </vt:lpstr>
      <vt:lpstr>Equivalencia Entre AFD y ε-AFND </vt:lpstr>
      <vt:lpstr>Equivalencia Entre AFD y ε-AFND </vt:lpstr>
      <vt:lpstr>Equivalencia Entre AFD y ε-AFND</vt:lpstr>
      <vt:lpstr>Equivalencia Entre AFD y ε-AFND</vt:lpstr>
      <vt:lpstr>Equivalencia Entre AFD y ε-AFND</vt:lpstr>
      <vt:lpstr>Equivalencia Entre AFD y ε-AFND</vt:lpstr>
      <vt:lpstr>Créditos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Autómata Finito No Determinístico</dc:title>
  <dc:creator>Julian</dc:creator>
  <cp:lastModifiedBy>Jaime Pavlich-Mariscal</cp:lastModifiedBy>
  <cp:revision>108</cp:revision>
  <cp:lastPrinted>2014-02-10T15:34:31Z</cp:lastPrinted>
  <dcterms:created xsi:type="dcterms:W3CDTF">2012-07-19T18:37:45Z</dcterms:created>
  <dcterms:modified xsi:type="dcterms:W3CDTF">2021-02-16T20:15:51Z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0x010100F4C0195405D2704C9BDF80F5C9348473</vt:lpwstr>
  </property>
</Properties>
</file>